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Franklin Gothic"/>
      <p:bold r:id="rId34"/>
    </p:embeddedFont>
    <p:embeddedFont>
      <p:font typeface="Petit Formal Script"/>
      <p:regular r:id="rId35"/>
    </p:embeddedFont>
    <p:embeddedFont>
      <p:font typeface="Average"/>
      <p:regular r:id="rId36"/>
    </p:embeddedFont>
    <p:embeddedFont>
      <p:font typeface="Bunge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etitFormalScript-regular.fntdata"/><Relationship Id="rId12" Type="http://schemas.openxmlformats.org/officeDocument/2006/relationships/slide" Target="slides/slide8.xml"/><Relationship Id="rId34" Type="http://schemas.openxmlformats.org/officeDocument/2006/relationships/font" Target="fonts/FranklinGothic-bold.fntdata"/><Relationship Id="rId15" Type="http://schemas.openxmlformats.org/officeDocument/2006/relationships/slide" Target="slides/slide11.xml"/><Relationship Id="rId37" Type="http://schemas.openxmlformats.org/officeDocument/2006/relationships/font" Target="fonts/Bungee-regular.fntdata"/><Relationship Id="rId14" Type="http://schemas.openxmlformats.org/officeDocument/2006/relationships/slide" Target="slides/slide10.xml"/><Relationship Id="rId36" Type="http://schemas.openxmlformats.org/officeDocument/2006/relationships/font" Target="fonts/Average-regular.fntdata"/><Relationship Id="rId17" Type="http://schemas.openxmlformats.org/officeDocument/2006/relationships/slide" Target="slides/slide13.xml"/><Relationship Id="rId39" Type="http://schemas.openxmlformats.org/officeDocument/2006/relationships/font" Target="fonts/Oswald-bold.fntdata"/><Relationship Id="rId16" Type="http://schemas.openxmlformats.org/officeDocument/2006/relationships/slide" Target="slides/slide12.xml"/><Relationship Id="rId38" Type="http://schemas.openxmlformats.org/officeDocument/2006/relationships/font" Target="fonts/Oswal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1545a6e2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1545a6e2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457cc64fc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457cc64fc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terminology is interchangeable for the majority of people. Generally folks will know what you are talking about when referencing one or the other.</a:t>
            </a:r>
            <a:endParaRPr/>
          </a:p>
          <a:p>
            <a:pPr indent="0" lvl="0" marL="0" rtl="0" algn="l">
              <a:spcBef>
                <a:spcPts val="0"/>
              </a:spcBef>
              <a:spcAft>
                <a:spcPts val="0"/>
              </a:spcAft>
              <a:buNone/>
            </a:pPr>
            <a:r>
              <a:rPr lang="en"/>
              <a:t>Clips - Stamped metal bracket that holds ammunition for rifles that do not have a detachable magazine.</a:t>
            </a:r>
            <a:endParaRPr/>
          </a:p>
          <a:p>
            <a:pPr indent="0" lvl="0" marL="0" rtl="0" algn="l">
              <a:spcBef>
                <a:spcPts val="0"/>
              </a:spcBef>
              <a:spcAft>
                <a:spcPts val="0"/>
              </a:spcAft>
              <a:buNone/>
            </a:pPr>
            <a:r>
              <a:rPr lang="en"/>
              <a:t>Magazine - Spring loaded container that holds rounds and the cycle process feeds rounds into the chamber of the firearm.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457cc64f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457cc64f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6457cc64f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6457cc64f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457cc64f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457cc64f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457cc64f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457cc64f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457cc64f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457cc64f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457cc64f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457cc64f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457cc64f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457cc64f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57cc64f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57cc64f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5297dba7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5297dba7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457cc64fc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457cc64fc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485ff47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485ff47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485ff47e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485ff47e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485ff47e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6485ff47e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485ff47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485ff47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485ff47e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6485ff47e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485ff47e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485ff47e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1545a6e2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1545a6e2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a706b8f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a706b8f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a706b8f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a706b8f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slide for printing certificates.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1545a6e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1545a6e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297dba70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297dba70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Picture Theory is “Always be aware of your surroundings / Always know your target, and what is around and beyond the target.”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297dba70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297dba70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21c7de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21c7de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457cc64f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457cc64f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457cc64f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457cc64f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“striker” is held back by the internal system in this pistol. Once the trigger is pulled, the sear releases the spring loaded striker and it strikes the primer. Note the gap between the cartridge and the striker pin, whereas in a traditional hammer/sear firearm the pin would be practically pressed up against the primer. (This is where hammerfollow issues come from; when powder, dirt, etc get in behind the firing pin and lodge it slightly forward, the cycle process can unintentionally set off the cartridge when chambering a new round.)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1545a6e2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1545a6e2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RA Theme" type="title">
  <p:cSld name="TITLE">
    <p:bg>
      <p:bgPr>
        <a:gradFill>
          <a:gsLst>
            <a:gs pos="0">
              <a:srgbClr val="4D4D4D"/>
            </a:gs>
            <a:gs pos="100000">
              <a:srgbClr val="000000"/>
            </a:gs>
          </a:gsLst>
          <a:lin ang="13500032" scaled="0"/>
        </a:gra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gradFill>
          <a:gsLst>
            <a:gs pos="0">
              <a:srgbClr val="4D4D4D"/>
            </a:gs>
            <a:gs pos="100000">
              <a:srgbClr val="000000"/>
            </a:gs>
          </a:gsLst>
          <a:lin ang="13500032" scaled="0"/>
        </a:gradFill>
      </p:bgPr>
    </p:bg>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 name="Google Shape;52;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3" name="Google Shape;53;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RA Theme" type="secHead">
  <p:cSld name="SECTION_HEADER">
    <p:spTree>
      <p:nvGrpSpPr>
        <p:cNvPr id="11" name="Shape 11"/>
        <p:cNvGrpSpPr/>
        <p:nvPr/>
      </p:nvGrpSpPr>
      <p:grpSpPr>
        <a:xfrm>
          <a:off x="0" y="0"/>
          <a:ext cx="0" cy="0"/>
          <a:chOff x="0" y="0"/>
          <a:chExt cx="0" cy="0"/>
        </a:xfrm>
      </p:grpSpPr>
      <p:sp>
        <p:nvSpPr>
          <p:cNvPr id="12" name="Google Shape;12;p3"/>
          <p:cNvSpPr/>
          <p:nvPr/>
        </p:nvSpPr>
        <p:spPr>
          <a:xfrm>
            <a:off x="-44648" y="-44975"/>
            <a:ext cx="9188694" cy="5271642"/>
          </a:xfrm>
          <a:prstGeom prst="flowChartDocument">
            <a:avLst/>
          </a:prstGeom>
          <a:gradFill>
            <a:gsLst>
              <a:gs pos="0">
                <a:srgbClr val="DB0000"/>
              </a:gs>
              <a:gs pos="100000">
                <a:srgbClr val="54030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44975" y="15308"/>
            <a:ext cx="9189003" cy="5147951"/>
          </a:xfrm>
          <a:prstGeom prst="flowChartManualInput">
            <a:avLst/>
          </a:prstGeom>
          <a:gradFill>
            <a:gsLst>
              <a:gs pos="0">
                <a:srgbClr val="4D4D4D"/>
              </a:gs>
              <a:gs pos="100000">
                <a:srgbClr val="000000"/>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581325" y="2156250"/>
            <a:ext cx="5572200" cy="2190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Font typeface="Bungee"/>
              <a:buNone/>
              <a:defRPr sz="3600">
                <a:latin typeface="Bungee"/>
                <a:ea typeface="Bungee"/>
                <a:cs typeface="Bungee"/>
                <a:sym typeface="Bunge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3"/>
          <p:cNvPicPr preferRelativeResize="0"/>
          <p:nvPr/>
        </p:nvPicPr>
        <p:blipFill>
          <a:blip r:embed="rId2">
            <a:alphaModFix amt="5000"/>
          </a:blip>
          <a:stretch>
            <a:fillRect/>
          </a:stretch>
        </p:blipFill>
        <p:spPr>
          <a:xfrm>
            <a:off x="4804372" y="362929"/>
            <a:ext cx="5144128" cy="5112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a:blip r:embed="rId2">
            <a:alphaModFix amt="5000"/>
          </a:blip>
          <a:stretch>
            <a:fillRect/>
          </a:stretch>
        </p:blipFill>
        <p:spPr>
          <a:xfrm>
            <a:off x="7182774" y="3114977"/>
            <a:ext cx="1818796" cy="1807626"/>
          </a:xfrm>
          <a:prstGeom prst="rect">
            <a:avLst/>
          </a:prstGeom>
          <a:noFill/>
          <a:ln>
            <a:noFill/>
          </a:ln>
        </p:spPr>
      </p:pic>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 name="Google Shape;20;p4"/>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Franklin Gothic"/>
              <a:buChar char="●"/>
              <a:defRPr>
                <a:latin typeface="Franklin Gothic"/>
                <a:ea typeface="Franklin Gothic"/>
                <a:cs typeface="Franklin Gothic"/>
                <a:sym typeface="Franklin Gothic"/>
              </a:defRPr>
            </a:lvl1pPr>
            <a:lvl2pPr indent="-317500" lvl="1" marL="914400" rtl="0">
              <a:spcBef>
                <a:spcPts val="1600"/>
              </a:spcBef>
              <a:spcAft>
                <a:spcPts val="0"/>
              </a:spcAft>
              <a:buSzPts val="1400"/>
              <a:buFont typeface="Franklin Gothic"/>
              <a:buChar char="○"/>
              <a:defRPr>
                <a:latin typeface="Franklin Gothic"/>
                <a:ea typeface="Franklin Gothic"/>
                <a:cs typeface="Franklin Gothic"/>
                <a:sym typeface="Franklin Gothic"/>
              </a:defRPr>
            </a:lvl2pPr>
            <a:lvl3pPr indent="-317500" lvl="2" marL="1371600" rtl="0">
              <a:spcBef>
                <a:spcPts val="1600"/>
              </a:spcBef>
              <a:spcAft>
                <a:spcPts val="0"/>
              </a:spcAft>
              <a:buSzPts val="1400"/>
              <a:buFont typeface="Franklin Gothic"/>
              <a:buChar char="■"/>
              <a:defRPr>
                <a:latin typeface="Franklin Gothic"/>
                <a:ea typeface="Franklin Gothic"/>
                <a:cs typeface="Franklin Gothic"/>
                <a:sym typeface="Franklin Gothic"/>
              </a:defRPr>
            </a:lvl3pPr>
            <a:lvl4pPr indent="-317500" lvl="3" marL="1828800" rtl="0">
              <a:spcBef>
                <a:spcPts val="1600"/>
              </a:spcBef>
              <a:spcAft>
                <a:spcPts val="0"/>
              </a:spcAft>
              <a:buSzPts val="1400"/>
              <a:buFont typeface="Franklin Gothic"/>
              <a:buChar char="●"/>
              <a:defRPr>
                <a:latin typeface="Franklin Gothic"/>
                <a:ea typeface="Franklin Gothic"/>
                <a:cs typeface="Franklin Gothic"/>
                <a:sym typeface="Franklin Gothic"/>
              </a:defRPr>
            </a:lvl4pPr>
            <a:lvl5pPr indent="-317500" lvl="4" marL="2286000" rtl="0">
              <a:spcBef>
                <a:spcPts val="1600"/>
              </a:spcBef>
              <a:spcAft>
                <a:spcPts val="0"/>
              </a:spcAft>
              <a:buSzPts val="1400"/>
              <a:buFont typeface="Franklin Gothic"/>
              <a:buChar char="○"/>
              <a:defRPr>
                <a:latin typeface="Franklin Gothic"/>
                <a:ea typeface="Franklin Gothic"/>
                <a:cs typeface="Franklin Gothic"/>
                <a:sym typeface="Franklin Gothic"/>
              </a:defRPr>
            </a:lvl5pPr>
            <a:lvl6pPr indent="-317500" lvl="5" marL="2743200" rtl="0">
              <a:spcBef>
                <a:spcPts val="1600"/>
              </a:spcBef>
              <a:spcAft>
                <a:spcPts val="0"/>
              </a:spcAft>
              <a:buSzPts val="1400"/>
              <a:buFont typeface="Franklin Gothic"/>
              <a:buChar char="■"/>
              <a:defRPr>
                <a:latin typeface="Franklin Gothic"/>
                <a:ea typeface="Franklin Gothic"/>
                <a:cs typeface="Franklin Gothic"/>
                <a:sym typeface="Franklin Gothic"/>
              </a:defRPr>
            </a:lvl6pPr>
            <a:lvl7pPr indent="-317500" lvl="6" marL="3200400" rtl="0">
              <a:spcBef>
                <a:spcPts val="1600"/>
              </a:spcBef>
              <a:spcAft>
                <a:spcPts val="0"/>
              </a:spcAft>
              <a:buSzPts val="1400"/>
              <a:buFont typeface="Franklin Gothic"/>
              <a:buChar char="●"/>
              <a:defRPr>
                <a:latin typeface="Franklin Gothic"/>
                <a:ea typeface="Franklin Gothic"/>
                <a:cs typeface="Franklin Gothic"/>
                <a:sym typeface="Franklin Gothic"/>
              </a:defRPr>
            </a:lvl7pPr>
            <a:lvl8pPr indent="-317500" lvl="7" marL="3657600" rtl="0">
              <a:spcBef>
                <a:spcPts val="1600"/>
              </a:spcBef>
              <a:spcAft>
                <a:spcPts val="0"/>
              </a:spcAft>
              <a:buSzPts val="1400"/>
              <a:buFont typeface="Franklin Gothic"/>
              <a:buChar char="○"/>
              <a:defRPr>
                <a:latin typeface="Franklin Gothic"/>
                <a:ea typeface="Franklin Gothic"/>
                <a:cs typeface="Franklin Gothic"/>
                <a:sym typeface="Franklin Gothic"/>
              </a:defRPr>
            </a:lvl8pPr>
            <a:lvl9pPr indent="-317500" lvl="8" marL="4114800" rtl="0">
              <a:spcBef>
                <a:spcPts val="1600"/>
              </a:spcBef>
              <a:spcAft>
                <a:spcPts val="1600"/>
              </a:spcAft>
              <a:buSzPts val="1400"/>
              <a:buFont typeface="Franklin Gothic"/>
              <a:buChar char="■"/>
              <a:defRPr>
                <a:latin typeface="Franklin Gothic"/>
                <a:ea typeface="Franklin Gothic"/>
                <a:cs typeface="Franklin Gothic"/>
                <a:sym typeface="Franklin Gothic"/>
              </a:defRPr>
            </a:lvl9pPr>
          </a:lstStyle>
          <a:p/>
        </p:txBody>
      </p:sp>
      <p:sp>
        <p:nvSpPr>
          <p:cNvPr id="21" name="Google Shape;21;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p:nvPr/>
        </p:nvSpPr>
        <p:spPr>
          <a:xfrm>
            <a:off x="13975" y="6975"/>
            <a:ext cx="9130050" cy="1180548"/>
          </a:xfrm>
          <a:prstGeom prst="flowChartDocument">
            <a:avLst/>
          </a:prstGeom>
          <a:gradFill>
            <a:gsLst>
              <a:gs pos="0">
                <a:srgbClr val="DB0000"/>
              </a:gs>
              <a:gs pos="100000">
                <a:srgbClr val="54030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13650" y="20475"/>
            <a:ext cx="9130374" cy="1152846"/>
          </a:xfrm>
          <a:prstGeom prst="flowChartManualInput">
            <a:avLst/>
          </a:prstGeom>
          <a:gradFill>
            <a:gsLst>
              <a:gs pos="0">
                <a:srgbClr val="4D4D4D"/>
              </a:gs>
              <a:gs pos="100000">
                <a:srgbClr val="000000"/>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gradFill>
          <a:gsLst>
            <a:gs pos="0">
              <a:srgbClr val="4D4D4D"/>
            </a:gs>
            <a:gs pos="100000">
              <a:srgbClr val="000000"/>
            </a:gs>
          </a:gsLst>
          <a:lin ang="13500032" scaled="0"/>
        </a:gradFill>
      </p:bgPr>
    </p:bg>
    <p:spTree>
      <p:nvGrpSpPr>
        <p:cNvPr id="39" name="Shape 39"/>
        <p:cNvGrpSpPr/>
        <p:nvPr/>
      </p:nvGrpSpPr>
      <p:grpSpPr>
        <a:xfrm>
          <a:off x="0" y="0"/>
          <a:ext cx="0" cy="0"/>
          <a:chOff x="0" y="0"/>
          <a:chExt cx="0" cy="0"/>
        </a:xfrm>
      </p:grpSpPr>
      <p:sp>
        <p:nvSpPr>
          <p:cNvPr id="40" name="Google Shape;40;p9"/>
          <p:cNvSpPr/>
          <p:nvPr/>
        </p:nvSpPr>
        <p:spPr>
          <a:xfrm>
            <a:off x="-44811" y="-44975"/>
            <a:ext cx="4616784" cy="5271642"/>
          </a:xfrm>
          <a:prstGeom prst="flowChartDocument">
            <a:avLst/>
          </a:prstGeom>
          <a:gradFill>
            <a:gsLst>
              <a:gs pos="0">
                <a:srgbClr val="DB0000"/>
              </a:gs>
              <a:gs pos="100000">
                <a:srgbClr val="54030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p:nvPr/>
        </p:nvSpPr>
        <p:spPr>
          <a:xfrm>
            <a:off x="-44975" y="-108375"/>
            <a:ext cx="4616975" cy="5271650"/>
          </a:xfrm>
          <a:prstGeom prst="flowChartManualInput">
            <a:avLst/>
          </a:prstGeom>
          <a:gradFill>
            <a:gsLst>
              <a:gs pos="0">
                <a:srgbClr val="4D4D4D"/>
              </a:gs>
              <a:gs pos="100000">
                <a:srgbClr val="000000"/>
              </a:gs>
            </a:gsLst>
            <a:lin ang="135000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4" name="Google Shape;44;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5" name="Google Shape;45;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6" name="Google Shape;46;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gradFill>
          <a:gsLst>
            <a:gs pos="0">
              <a:srgbClr val="4D4D4D"/>
            </a:gs>
            <a:gs pos="100000">
              <a:srgbClr val="000000"/>
            </a:gs>
          </a:gsLst>
          <a:lin ang="13500032" scaled="0"/>
        </a:gradFill>
      </p:bgPr>
    </p:bg>
    <p:spTree>
      <p:nvGrpSpPr>
        <p:cNvPr id="47" name="Shape 47"/>
        <p:cNvGrpSpPr/>
        <p:nvPr/>
      </p:nvGrpSpPr>
      <p:grpSpPr>
        <a:xfrm>
          <a:off x="0" y="0"/>
          <a:ext cx="0" cy="0"/>
          <a:chOff x="0" y="0"/>
          <a:chExt cx="0" cy="0"/>
        </a:xfrm>
      </p:grpSpPr>
      <p:sp>
        <p:nvSpPr>
          <p:cNvPr id="48" name="Google Shape;48;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9" name="Google Shape;49;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ranklin Gothic"/>
              <a:buNone/>
              <a:defRPr b="1" sz="3000">
                <a:solidFill>
                  <a:schemeClr val="dk1"/>
                </a:solidFill>
                <a:latin typeface="Franklin Gothic"/>
                <a:ea typeface="Franklin Gothic"/>
                <a:cs typeface="Franklin Gothic"/>
                <a:sym typeface="Franklin Gothic"/>
              </a:defRPr>
            </a:lvl1pPr>
            <a:lvl2pPr lvl="1" rtl="0">
              <a:spcBef>
                <a:spcPts val="0"/>
              </a:spcBef>
              <a:spcAft>
                <a:spcPts val="0"/>
              </a:spcAft>
              <a:buClr>
                <a:schemeClr val="dk1"/>
              </a:buClr>
              <a:buSzPts val="3000"/>
              <a:buFont typeface="Franklin Gothic"/>
              <a:buNone/>
              <a:defRPr b="1" sz="3000">
                <a:solidFill>
                  <a:schemeClr val="dk1"/>
                </a:solidFill>
                <a:latin typeface="Franklin Gothic"/>
                <a:ea typeface="Franklin Gothic"/>
                <a:cs typeface="Franklin Gothic"/>
                <a:sym typeface="Franklin Gothic"/>
              </a:defRPr>
            </a:lvl2pPr>
            <a:lvl3pPr lvl="2" rtl="0">
              <a:spcBef>
                <a:spcPts val="0"/>
              </a:spcBef>
              <a:spcAft>
                <a:spcPts val="0"/>
              </a:spcAft>
              <a:buClr>
                <a:schemeClr val="dk1"/>
              </a:buClr>
              <a:buSzPts val="3000"/>
              <a:buFont typeface="Franklin Gothic"/>
              <a:buNone/>
              <a:defRPr b="1" sz="3000">
                <a:solidFill>
                  <a:schemeClr val="dk1"/>
                </a:solidFill>
                <a:latin typeface="Franklin Gothic"/>
                <a:ea typeface="Franklin Gothic"/>
                <a:cs typeface="Franklin Gothic"/>
                <a:sym typeface="Franklin Gothic"/>
              </a:defRPr>
            </a:lvl3pPr>
            <a:lvl4pPr lvl="3" rtl="0">
              <a:spcBef>
                <a:spcPts val="0"/>
              </a:spcBef>
              <a:spcAft>
                <a:spcPts val="0"/>
              </a:spcAft>
              <a:buClr>
                <a:schemeClr val="dk1"/>
              </a:buClr>
              <a:buSzPts val="3000"/>
              <a:buFont typeface="Franklin Gothic"/>
              <a:buNone/>
              <a:defRPr b="1" sz="3000">
                <a:solidFill>
                  <a:schemeClr val="dk1"/>
                </a:solidFill>
                <a:latin typeface="Franklin Gothic"/>
                <a:ea typeface="Franklin Gothic"/>
                <a:cs typeface="Franklin Gothic"/>
                <a:sym typeface="Franklin Gothic"/>
              </a:defRPr>
            </a:lvl4pPr>
            <a:lvl5pPr lvl="4" rtl="0">
              <a:spcBef>
                <a:spcPts val="0"/>
              </a:spcBef>
              <a:spcAft>
                <a:spcPts val="0"/>
              </a:spcAft>
              <a:buClr>
                <a:schemeClr val="dk1"/>
              </a:buClr>
              <a:buSzPts val="3000"/>
              <a:buFont typeface="Franklin Gothic"/>
              <a:buNone/>
              <a:defRPr b="1" sz="3000">
                <a:solidFill>
                  <a:schemeClr val="dk1"/>
                </a:solidFill>
                <a:latin typeface="Franklin Gothic"/>
                <a:ea typeface="Franklin Gothic"/>
                <a:cs typeface="Franklin Gothic"/>
                <a:sym typeface="Franklin Gothic"/>
              </a:defRPr>
            </a:lvl5pPr>
            <a:lvl6pPr lvl="5" rtl="0">
              <a:spcBef>
                <a:spcPts val="0"/>
              </a:spcBef>
              <a:spcAft>
                <a:spcPts val="0"/>
              </a:spcAft>
              <a:buClr>
                <a:schemeClr val="dk1"/>
              </a:buClr>
              <a:buSzPts val="3000"/>
              <a:buFont typeface="Franklin Gothic"/>
              <a:buNone/>
              <a:defRPr b="1" sz="3000">
                <a:solidFill>
                  <a:schemeClr val="dk1"/>
                </a:solidFill>
                <a:latin typeface="Franklin Gothic"/>
                <a:ea typeface="Franklin Gothic"/>
                <a:cs typeface="Franklin Gothic"/>
                <a:sym typeface="Franklin Gothic"/>
              </a:defRPr>
            </a:lvl6pPr>
            <a:lvl7pPr lvl="6" rtl="0">
              <a:spcBef>
                <a:spcPts val="0"/>
              </a:spcBef>
              <a:spcAft>
                <a:spcPts val="0"/>
              </a:spcAft>
              <a:buClr>
                <a:schemeClr val="dk1"/>
              </a:buClr>
              <a:buSzPts val="3000"/>
              <a:buFont typeface="Franklin Gothic"/>
              <a:buNone/>
              <a:defRPr b="1" sz="3000">
                <a:solidFill>
                  <a:schemeClr val="dk1"/>
                </a:solidFill>
                <a:latin typeface="Franklin Gothic"/>
                <a:ea typeface="Franklin Gothic"/>
                <a:cs typeface="Franklin Gothic"/>
                <a:sym typeface="Franklin Gothic"/>
              </a:defRPr>
            </a:lvl7pPr>
            <a:lvl8pPr lvl="7" rtl="0">
              <a:spcBef>
                <a:spcPts val="0"/>
              </a:spcBef>
              <a:spcAft>
                <a:spcPts val="0"/>
              </a:spcAft>
              <a:buClr>
                <a:schemeClr val="dk1"/>
              </a:buClr>
              <a:buSzPts val="3000"/>
              <a:buFont typeface="Franklin Gothic"/>
              <a:buNone/>
              <a:defRPr b="1" sz="3000">
                <a:solidFill>
                  <a:schemeClr val="dk1"/>
                </a:solidFill>
                <a:latin typeface="Franklin Gothic"/>
                <a:ea typeface="Franklin Gothic"/>
                <a:cs typeface="Franklin Gothic"/>
                <a:sym typeface="Franklin Gothic"/>
              </a:defRPr>
            </a:lvl8pPr>
            <a:lvl9pPr lvl="8" rtl="0">
              <a:spcBef>
                <a:spcPts val="0"/>
              </a:spcBef>
              <a:spcAft>
                <a:spcPts val="0"/>
              </a:spcAft>
              <a:buClr>
                <a:schemeClr val="dk1"/>
              </a:buClr>
              <a:buSzPts val="3000"/>
              <a:buFont typeface="Franklin Gothic"/>
              <a:buNone/>
              <a:defRPr b="1" sz="3000">
                <a:solidFill>
                  <a:schemeClr val="dk1"/>
                </a:solidFill>
                <a:latin typeface="Franklin Gothic"/>
                <a:ea typeface="Franklin Gothic"/>
                <a:cs typeface="Franklin Gothic"/>
                <a:sym typeface="Franklin Gothic"/>
              </a:defRPr>
            </a:lvl9pPr>
          </a:lstStyle>
          <a:p/>
        </p:txBody>
      </p:sp>
      <p:sp>
        <p:nvSpPr>
          <p:cNvPr id="7" name="Google Shape;7;p1"/>
          <p:cNvSpPr txBox="1"/>
          <p:nvPr>
            <p:ph idx="1" type="body"/>
          </p:nvPr>
        </p:nvSpPr>
        <p:spPr>
          <a:xfrm>
            <a:off x="311700" y="13810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666666"/>
              </a:buClr>
              <a:buSzPts val="1800"/>
              <a:buFont typeface="Franklin Gothic"/>
              <a:buChar char="●"/>
              <a:defRPr sz="1800">
                <a:solidFill>
                  <a:srgbClr val="666666"/>
                </a:solidFill>
                <a:latin typeface="Franklin Gothic"/>
                <a:ea typeface="Franklin Gothic"/>
                <a:cs typeface="Franklin Gothic"/>
                <a:sym typeface="Franklin Gothic"/>
              </a:defRPr>
            </a:lvl1pPr>
            <a:lvl2pPr indent="-317500" lvl="1" marL="914400" rtl="0">
              <a:lnSpc>
                <a:spcPct val="115000"/>
              </a:lnSpc>
              <a:spcBef>
                <a:spcPts val="1600"/>
              </a:spcBef>
              <a:spcAft>
                <a:spcPts val="0"/>
              </a:spcAft>
              <a:buClr>
                <a:srgbClr val="666666"/>
              </a:buClr>
              <a:buSzPts val="1400"/>
              <a:buFont typeface="Franklin Gothic"/>
              <a:buChar char="○"/>
              <a:defRPr>
                <a:solidFill>
                  <a:srgbClr val="666666"/>
                </a:solidFill>
                <a:latin typeface="Franklin Gothic"/>
                <a:ea typeface="Franklin Gothic"/>
                <a:cs typeface="Franklin Gothic"/>
                <a:sym typeface="Franklin Gothic"/>
              </a:defRPr>
            </a:lvl2pPr>
            <a:lvl3pPr indent="-317500" lvl="2" marL="1371600" rtl="0">
              <a:lnSpc>
                <a:spcPct val="115000"/>
              </a:lnSpc>
              <a:spcBef>
                <a:spcPts val="1600"/>
              </a:spcBef>
              <a:spcAft>
                <a:spcPts val="0"/>
              </a:spcAft>
              <a:buClr>
                <a:srgbClr val="666666"/>
              </a:buClr>
              <a:buSzPts val="1400"/>
              <a:buFont typeface="Franklin Gothic"/>
              <a:buChar char="■"/>
              <a:defRPr>
                <a:solidFill>
                  <a:srgbClr val="666666"/>
                </a:solidFill>
                <a:latin typeface="Franklin Gothic"/>
                <a:ea typeface="Franklin Gothic"/>
                <a:cs typeface="Franklin Gothic"/>
                <a:sym typeface="Franklin Gothic"/>
              </a:defRPr>
            </a:lvl3pPr>
            <a:lvl4pPr indent="-317500" lvl="3" marL="1828800" rtl="0">
              <a:lnSpc>
                <a:spcPct val="115000"/>
              </a:lnSpc>
              <a:spcBef>
                <a:spcPts val="1600"/>
              </a:spcBef>
              <a:spcAft>
                <a:spcPts val="0"/>
              </a:spcAft>
              <a:buClr>
                <a:srgbClr val="666666"/>
              </a:buClr>
              <a:buSzPts val="1400"/>
              <a:buFont typeface="Franklin Gothic"/>
              <a:buChar char="●"/>
              <a:defRPr>
                <a:solidFill>
                  <a:srgbClr val="666666"/>
                </a:solidFill>
                <a:latin typeface="Franklin Gothic"/>
                <a:ea typeface="Franklin Gothic"/>
                <a:cs typeface="Franklin Gothic"/>
                <a:sym typeface="Franklin Gothic"/>
              </a:defRPr>
            </a:lvl4pPr>
            <a:lvl5pPr indent="-317500" lvl="4" marL="2286000" rtl="0">
              <a:lnSpc>
                <a:spcPct val="115000"/>
              </a:lnSpc>
              <a:spcBef>
                <a:spcPts val="1600"/>
              </a:spcBef>
              <a:spcAft>
                <a:spcPts val="0"/>
              </a:spcAft>
              <a:buClr>
                <a:srgbClr val="666666"/>
              </a:buClr>
              <a:buSzPts val="1400"/>
              <a:buFont typeface="Franklin Gothic"/>
              <a:buChar char="○"/>
              <a:defRPr>
                <a:solidFill>
                  <a:srgbClr val="666666"/>
                </a:solidFill>
                <a:latin typeface="Franklin Gothic"/>
                <a:ea typeface="Franklin Gothic"/>
                <a:cs typeface="Franklin Gothic"/>
                <a:sym typeface="Franklin Gothic"/>
              </a:defRPr>
            </a:lvl5pPr>
            <a:lvl6pPr indent="-317500" lvl="5" marL="2743200" rtl="0">
              <a:lnSpc>
                <a:spcPct val="115000"/>
              </a:lnSpc>
              <a:spcBef>
                <a:spcPts val="1600"/>
              </a:spcBef>
              <a:spcAft>
                <a:spcPts val="0"/>
              </a:spcAft>
              <a:buClr>
                <a:srgbClr val="666666"/>
              </a:buClr>
              <a:buSzPts val="1400"/>
              <a:buFont typeface="Franklin Gothic"/>
              <a:buChar char="■"/>
              <a:defRPr>
                <a:solidFill>
                  <a:srgbClr val="666666"/>
                </a:solidFill>
                <a:latin typeface="Franklin Gothic"/>
                <a:ea typeface="Franklin Gothic"/>
                <a:cs typeface="Franklin Gothic"/>
                <a:sym typeface="Franklin Gothic"/>
              </a:defRPr>
            </a:lvl6pPr>
            <a:lvl7pPr indent="-317500" lvl="6" marL="3200400" rtl="0">
              <a:lnSpc>
                <a:spcPct val="115000"/>
              </a:lnSpc>
              <a:spcBef>
                <a:spcPts val="1600"/>
              </a:spcBef>
              <a:spcAft>
                <a:spcPts val="0"/>
              </a:spcAft>
              <a:buClr>
                <a:srgbClr val="666666"/>
              </a:buClr>
              <a:buSzPts val="1400"/>
              <a:buFont typeface="Franklin Gothic"/>
              <a:buChar char="●"/>
              <a:defRPr>
                <a:solidFill>
                  <a:srgbClr val="666666"/>
                </a:solidFill>
                <a:latin typeface="Franklin Gothic"/>
                <a:ea typeface="Franklin Gothic"/>
                <a:cs typeface="Franklin Gothic"/>
                <a:sym typeface="Franklin Gothic"/>
              </a:defRPr>
            </a:lvl7pPr>
            <a:lvl8pPr indent="-317500" lvl="7" marL="3657600" rtl="0">
              <a:lnSpc>
                <a:spcPct val="115000"/>
              </a:lnSpc>
              <a:spcBef>
                <a:spcPts val="1600"/>
              </a:spcBef>
              <a:spcAft>
                <a:spcPts val="0"/>
              </a:spcAft>
              <a:buClr>
                <a:srgbClr val="666666"/>
              </a:buClr>
              <a:buSzPts val="1400"/>
              <a:buFont typeface="Franklin Gothic"/>
              <a:buChar char="○"/>
              <a:defRPr>
                <a:solidFill>
                  <a:srgbClr val="666666"/>
                </a:solidFill>
                <a:latin typeface="Franklin Gothic"/>
                <a:ea typeface="Franklin Gothic"/>
                <a:cs typeface="Franklin Gothic"/>
                <a:sym typeface="Franklin Gothic"/>
              </a:defRPr>
            </a:lvl8pPr>
            <a:lvl9pPr indent="-317500" lvl="8" marL="4114800" rtl="0">
              <a:lnSpc>
                <a:spcPct val="115000"/>
              </a:lnSpc>
              <a:spcBef>
                <a:spcPts val="1600"/>
              </a:spcBef>
              <a:spcAft>
                <a:spcPts val="1600"/>
              </a:spcAft>
              <a:buClr>
                <a:srgbClr val="666666"/>
              </a:buClr>
              <a:buSzPts val="1400"/>
              <a:buFont typeface="Franklin Gothic"/>
              <a:buChar char="■"/>
              <a:defRPr>
                <a:solidFill>
                  <a:srgbClr val="666666"/>
                </a:solidFill>
                <a:latin typeface="Franklin Gothic"/>
                <a:ea typeface="Franklin Gothic"/>
                <a:cs typeface="Franklin Gothic"/>
                <a:sym typeface="Franklin Gothic"/>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4.jpg"/><Relationship Id="rId5"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7.jpg"/><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4D4D4D"/>
            </a:gs>
            <a:gs pos="100000">
              <a:srgbClr val="000000"/>
            </a:gs>
          </a:gsLst>
          <a:lin ang="13500032" scaled="0"/>
        </a:gradFill>
      </p:bgPr>
    </p:bg>
    <p:spTree>
      <p:nvGrpSpPr>
        <p:cNvPr id="59" name="Shape 59"/>
        <p:cNvGrpSpPr/>
        <p:nvPr/>
      </p:nvGrpSpPr>
      <p:grpSpPr>
        <a:xfrm>
          <a:off x="0" y="0"/>
          <a:ext cx="0" cy="0"/>
          <a:chOff x="0" y="0"/>
          <a:chExt cx="0" cy="0"/>
        </a:xfrm>
      </p:grpSpPr>
      <p:sp>
        <p:nvSpPr>
          <p:cNvPr id="60" name="Google Shape;60;p13"/>
          <p:cNvSpPr txBox="1"/>
          <p:nvPr>
            <p:ph idx="4294967295" type="subTitle"/>
          </p:nvPr>
        </p:nvSpPr>
        <p:spPr>
          <a:xfrm>
            <a:off x="671250" y="3327275"/>
            <a:ext cx="7801500" cy="1151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3000">
                <a:solidFill>
                  <a:srgbClr val="FFFFFF"/>
                </a:solidFill>
                <a:latin typeface="Bungee"/>
                <a:ea typeface="Bungee"/>
                <a:cs typeface="Bungee"/>
                <a:sym typeface="Bungee"/>
              </a:rPr>
              <a:t>Socialist Rifle Association</a:t>
            </a:r>
            <a:endParaRPr sz="3000">
              <a:solidFill>
                <a:srgbClr val="FFFFFF"/>
              </a:solidFill>
              <a:latin typeface="Bungee"/>
              <a:ea typeface="Bungee"/>
              <a:cs typeface="Bungee"/>
              <a:sym typeface="Bungee"/>
            </a:endParaRPr>
          </a:p>
          <a:p>
            <a:pPr indent="0" lvl="0" marL="0" rtl="0" algn="ctr">
              <a:lnSpc>
                <a:spcPct val="100000"/>
              </a:lnSpc>
              <a:spcBef>
                <a:spcPts val="1600"/>
              </a:spcBef>
              <a:spcAft>
                <a:spcPts val="1600"/>
              </a:spcAft>
              <a:buNone/>
            </a:pPr>
            <a:r>
              <a:rPr lang="en" sz="3000">
                <a:solidFill>
                  <a:srgbClr val="FFFFFF"/>
                </a:solidFill>
                <a:latin typeface="Bungee"/>
                <a:ea typeface="Bungee"/>
                <a:cs typeface="Bungee"/>
                <a:sym typeface="Bungee"/>
              </a:rPr>
              <a:t>FSF101 - Intro to Pistols</a:t>
            </a:r>
            <a:endParaRPr sz="3000">
              <a:solidFill>
                <a:srgbClr val="FFFFFF"/>
              </a:solidFill>
              <a:latin typeface="Bungee"/>
              <a:ea typeface="Bungee"/>
              <a:cs typeface="Bungee"/>
              <a:sym typeface="Bungee"/>
            </a:endParaRPr>
          </a:p>
        </p:txBody>
      </p:sp>
      <p:pic>
        <p:nvPicPr>
          <p:cNvPr id="61" name="Google Shape;61;p13"/>
          <p:cNvPicPr preferRelativeResize="0"/>
          <p:nvPr/>
        </p:nvPicPr>
        <p:blipFill>
          <a:blip r:embed="rId3">
            <a:alphaModFix/>
          </a:blip>
          <a:stretch>
            <a:fillRect/>
          </a:stretch>
        </p:blipFill>
        <p:spPr>
          <a:xfrm>
            <a:off x="3122463" y="457200"/>
            <a:ext cx="2899065" cy="28700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311700" y="5879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FFFFFF"/>
                </a:solidFill>
                <a:latin typeface="Bungee"/>
                <a:ea typeface="Bungee"/>
                <a:cs typeface="Bungee"/>
                <a:sym typeface="Bungee"/>
              </a:rPr>
              <a:t>Part 1 Section 6 - Defining a Pistol’s Action (Cont.)</a:t>
            </a:r>
            <a:endParaRPr sz="1800">
              <a:solidFill>
                <a:srgbClr val="FFFFFF"/>
              </a:solidFill>
              <a:latin typeface="Bungee"/>
              <a:ea typeface="Bungee"/>
              <a:cs typeface="Bungee"/>
              <a:sym typeface="Bungee"/>
            </a:endParaRPr>
          </a:p>
          <a:p>
            <a:pPr indent="0" lvl="0" marL="0" rtl="0" algn="l">
              <a:spcBef>
                <a:spcPts val="1600"/>
              </a:spcBef>
              <a:spcAft>
                <a:spcPts val="0"/>
              </a:spcAft>
              <a:buNone/>
            </a:pPr>
            <a:r>
              <a:t/>
            </a:r>
            <a:endParaRPr/>
          </a:p>
        </p:txBody>
      </p:sp>
      <p:sp>
        <p:nvSpPr>
          <p:cNvPr id="166" name="Google Shape;166;p22"/>
          <p:cNvSpPr txBox="1"/>
          <p:nvPr>
            <p:ph idx="1" type="body"/>
          </p:nvPr>
        </p:nvSpPr>
        <p:spPr>
          <a:xfrm>
            <a:off x="410850" y="1416400"/>
            <a:ext cx="2613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b="1" lang="en" sz="1400">
                <a:solidFill>
                  <a:srgbClr val="000000"/>
                </a:solidFill>
                <a:latin typeface="Arial"/>
                <a:ea typeface="Arial"/>
                <a:cs typeface="Arial"/>
                <a:sym typeface="Arial"/>
              </a:rPr>
              <a:t>Double Action Only</a:t>
            </a:r>
            <a:endParaRPr b="1"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Same concept as Double Action, only the hammer cannot be manipulated to engage a single-action firing mode. Hammer does not stay cocked after trigger pull, but completely resets each time.</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These are also called “shrouded hammer” firearms in the case of revolvers.</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67" name="Google Shape;167;p22"/>
          <p:cNvSpPr txBox="1"/>
          <p:nvPr/>
        </p:nvSpPr>
        <p:spPr>
          <a:xfrm>
            <a:off x="3265350" y="1398700"/>
            <a:ext cx="2613300" cy="345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Single/Double Action</a:t>
            </a:r>
            <a:endParaRPr b="1"/>
          </a:p>
          <a:p>
            <a:pPr indent="0" lvl="0" marL="0" rtl="0" algn="l">
              <a:lnSpc>
                <a:spcPct val="115000"/>
              </a:lnSpc>
              <a:spcBef>
                <a:spcPts val="0"/>
              </a:spcBef>
              <a:spcAft>
                <a:spcPts val="0"/>
              </a:spcAft>
              <a:buNone/>
            </a:pPr>
            <a:r>
              <a:rPr lang="en" sz="1300"/>
              <a:t>Majority of semi-automatic pistols. Round can be chambered, and fired with the hammer cocked or decocked. Once fired, the slide will cock the hammer during its cycle and will be ready to fire again in single-action mode. Decocking the hammer after disengaging is a higher need in terms of safety for this style firearm. Decocking the firearm can be dangerous if done improperly.</a:t>
            </a:r>
            <a:endParaRPr sz="1300">
              <a:latin typeface="Franklin Gothic"/>
              <a:ea typeface="Franklin Gothic"/>
              <a:cs typeface="Franklin Gothic"/>
              <a:sym typeface="Franklin Gothic"/>
            </a:endParaRPr>
          </a:p>
        </p:txBody>
      </p:sp>
      <p:sp>
        <p:nvSpPr>
          <p:cNvPr id="168" name="Google Shape;168;p22"/>
          <p:cNvSpPr txBox="1"/>
          <p:nvPr/>
        </p:nvSpPr>
        <p:spPr>
          <a:xfrm>
            <a:off x="6346500" y="1381000"/>
            <a:ext cx="2613300" cy="3451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b="1" lang="en" sz="1300"/>
              <a:t>Striker-Fired Action</a:t>
            </a:r>
            <a:endParaRPr b="1" sz="1300"/>
          </a:p>
          <a:p>
            <a:pPr indent="0" lvl="0" marL="0" rtl="0" algn="l">
              <a:lnSpc>
                <a:spcPct val="115000"/>
              </a:lnSpc>
              <a:spcBef>
                <a:spcPts val="0"/>
              </a:spcBef>
              <a:spcAft>
                <a:spcPts val="0"/>
              </a:spcAft>
              <a:buNone/>
            </a:pPr>
            <a:r>
              <a:rPr lang="en" sz="1300"/>
              <a:t>Striker-fired guns are sometimes mistaken for Double-Action Only firearms, but the firing system is fundamentally different from the familiar hammer/sear system in other pistols.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Ultimately they are very popular for everyday carry due to no external hammer, no external safety (on most) and a single weight trigger pull every time.</a:t>
            </a:r>
            <a:endParaRPr sz="1300">
              <a:latin typeface="Franklin Gothic"/>
              <a:ea typeface="Franklin Gothic"/>
              <a:cs typeface="Franklin Gothic"/>
              <a:sym typeface="Franklin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FFFFFF"/>
                </a:solidFill>
                <a:latin typeface="Bungee"/>
                <a:ea typeface="Bungee"/>
                <a:cs typeface="Bungee"/>
                <a:sym typeface="Bungee"/>
              </a:rPr>
              <a:t>Part 1 Section 6 - What IS a MaGAZINE?</a:t>
            </a:r>
            <a:endParaRPr/>
          </a:p>
        </p:txBody>
      </p:sp>
      <p:pic>
        <p:nvPicPr>
          <p:cNvPr id="174" name="Google Shape;174;p23"/>
          <p:cNvPicPr preferRelativeResize="0"/>
          <p:nvPr/>
        </p:nvPicPr>
        <p:blipFill>
          <a:blip r:embed="rId3">
            <a:alphaModFix/>
          </a:blip>
          <a:stretch>
            <a:fillRect/>
          </a:stretch>
        </p:blipFill>
        <p:spPr>
          <a:xfrm>
            <a:off x="0" y="1640350"/>
            <a:ext cx="2001802" cy="3503153"/>
          </a:xfrm>
          <a:prstGeom prst="rect">
            <a:avLst/>
          </a:prstGeom>
          <a:noFill/>
          <a:ln>
            <a:noFill/>
          </a:ln>
        </p:spPr>
      </p:pic>
      <p:sp>
        <p:nvSpPr>
          <p:cNvPr id="175" name="Google Shape;175;p23"/>
          <p:cNvSpPr txBox="1"/>
          <p:nvPr/>
        </p:nvSpPr>
        <p:spPr>
          <a:xfrm>
            <a:off x="125" y="1195525"/>
            <a:ext cx="4531800" cy="4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Franklin Gothic"/>
                <a:ea typeface="Franklin Gothic"/>
                <a:cs typeface="Franklin Gothic"/>
                <a:sym typeface="Franklin Gothic"/>
              </a:rPr>
              <a:t>“Clip”</a:t>
            </a:r>
            <a:endParaRPr b="1" sz="1800">
              <a:latin typeface="Franklin Gothic"/>
              <a:ea typeface="Franklin Gothic"/>
              <a:cs typeface="Franklin Gothic"/>
              <a:sym typeface="Franklin Gothic"/>
            </a:endParaRPr>
          </a:p>
        </p:txBody>
      </p:sp>
      <p:pic>
        <p:nvPicPr>
          <p:cNvPr id="176" name="Google Shape;176;p23"/>
          <p:cNvPicPr preferRelativeResize="0"/>
          <p:nvPr/>
        </p:nvPicPr>
        <p:blipFill rotWithShape="1">
          <a:blip r:embed="rId4">
            <a:alphaModFix/>
          </a:blip>
          <a:srcRect b="-24241" l="26703" r="26703" t="-18943"/>
          <a:stretch/>
        </p:blipFill>
        <p:spPr>
          <a:xfrm>
            <a:off x="2001800" y="1640350"/>
            <a:ext cx="2530120" cy="3503152"/>
          </a:xfrm>
          <a:prstGeom prst="rect">
            <a:avLst/>
          </a:prstGeom>
          <a:noFill/>
          <a:ln>
            <a:noFill/>
          </a:ln>
        </p:spPr>
      </p:pic>
      <p:sp>
        <p:nvSpPr>
          <p:cNvPr id="177" name="Google Shape;177;p23"/>
          <p:cNvSpPr txBox="1"/>
          <p:nvPr/>
        </p:nvSpPr>
        <p:spPr>
          <a:xfrm>
            <a:off x="4531925" y="1265025"/>
            <a:ext cx="46119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Franklin Gothic"/>
                <a:ea typeface="Franklin Gothic"/>
                <a:cs typeface="Franklin Gothic"/>
                <a:sym typeface="Franklin Gothic"/>
              </a:rPr>
              <a:t>“Magazine”</a:t>
            </a:r>
            <a:endParaRPr b="1" sz="1800">
              <a:latin typeface="Franklin Gothic"/>
              <a:ea typeface="Franklin Gothic"/>
              <a:cs typeface="Franklin Gothic"/>
              <a:sym typeface="Franklin Gothic"/>
            </a:endParaRPr>
          </a:p>
        </p:txBody>
      </p:sp>
      <p:pic>
        <p:nvPicPr>
          <p:cNvPr id="178" name="Google Shape;178;p23"/>
          <p:cNvPicPr preferRelativeResize="0"/>
          <p:nvPr/>
        </p:nvPicPr>
        <p:blipFill>
          <a:blip r:embed="rId5">
            <a:alphaModFix/>
          </a:blip>
          <a:stretch>
            <a:fillRect/>
          </a:stretch>
        </p:blipFill>
        <p:spPr>
          <a:xfrm>
            <a:off x="4684233" y="2031475"/>
            <a:ext cx="4307285" cy="27208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311700" y="6265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solidFill>
                  <a:srgbClr val="FFFFFF"/>
                </a:solidFill>
                <a:latin typeface="Bungee"/>
                <a:ea typeface="Bungee"/>
                <a:cs typeface="Bungee"/>
                <a:sym typeface="Bungee"/>
              </a:rPr>
              <a:t>Part 1 Section 7 - CLearing a Revolver</a:t>
            </a:r>
            <a:endParaRPr/>
          </a:p>
        </p:txBody>
      </p:sp>
      <p:sp>
        <p:nvSpPr>
          <p:cNvPr id="184" name="Google Shape;184;p24"/>
          <p:cNvSpPr txBox="1"/>
          <p:nvPr>
            <p:ph idx="1" type="body"/>
          </p:nvPr>
        </p:nvSpPr>
        <p:spPr>
          <a:xfrm>
            <a:off x="311700" y="1199200"/>
            <a:ext cx="8520600" cy="3944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Step 1</a:t>
            </a:r>
            <a:r>
              <a:rPr lang="en" sz="1600">
                <a:solidFill>
                  <a:srgbClr val="000000"/>
                </a:solidFill>
                <a:latin typeface="Arial"/>
                <a:ea typeface="Arial"/>
                <a:cs typeface="Arial"/>
                <a:sym typeface="Arial"/>
              </a:rPr>
              <a:t> - Hit the cylinder release or open the gate to access the cylinder.</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Step 2</a:t>
            </a:r>
            <a:r>
              <a:rPr lang="en" sz="1600">
                <a:solidFill>
                  <a:srgbClr val="000000"/>
                </a:solidFill>
                <a:latin typeface="Arial"/>
                <a:ea typeface="Arial"/>
                <a:cs typeface="Arial"/>
                <a:sym typeface="Arial"/>
              </a:rPr>
              <a:t> - Use the plunger to push out the cartridges or use the attached rod to push the cartridges back through the gate, tipping the barrel up slightly to assist in ejection.</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Step 3</a:t>
            </a:r>
            <a:r>
              <a:rPr lang="en" sz="1600">
                <a:solidFill>
                  <a:srgbClr val="000000"/>
                </a:solidFill>
                <a:latin typeface="Arial"/>
                <a:ea typeface="Arial"/>
                <a:cs typeface="Arial"/>
                <a:sym typeface="Arial"/>
              </a:rPr>
              <a:t> - Visually confirm cylinder is empty. </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b="1" i="1" lang="en" sz="1600" u="sng">
                <a:solidFill>
                  <a:srgbClr val="000000"/>
                </a:solidFill>
                <a:latin typeface="Arial"/>
                <a:ea typeface="Arial"/>
                <a:cs typeface="Arial"/>
                <a:sym typeface="Arial"/>
              </a:rPr>
              <a:t>Do not do it from the barrel end of the gun.</a:t>
            </a:r>
            <a:r>
              <a:rPr lang="en" sz="1600">
                <a:solidFill>
                  <a:srgbClr val="000000"/>
                </a:solidFill>
                <a:latin typeface="Arial"/>
                <a:ea typeface="Arial"/>
                <a:cs typeface="Arial"/>
                <a:sym typeface="Arial"/>
              </a:rPr>
              <a:t> Do it from the same direction the ammo was released from.</a:t>
            </a:r>
            <a:endParaRPr sz="1600">
              <a:solidFill>
                <a:srgbClr val="000000"/>
              </a:solidFill>
              <a:latin typeface="Arial"/>
              <a:ea typeface="Arial"/>
              <a:cs typeface="Arial"/>
              <a:sym typeface="Arial"/>
            </a:endParaRPr>
          </a:p>
          <a:p>
            <a:pPr indent="-330200" lvl="2" marL="13716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Open cylinders are easy to verify, visually confirm all holes are clear.</a:t>
            </a:r>
            <a:endParaRPr sz="1600">
              <a:solidFill>
                <a:srgbClr val="000000"/>
              </a:solidFill>
              <a:latin typeface="Arial"/>
              <a:ea typeface="Arial"/>
              <a:cs typeface="Arial"/>
              <a:sym typeface="Arial"/>
            </a:endParaRPr>
          </a:p>
          <a:p>
            <a:pPr indent="-330200" lvl="2" marL="13716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Gated cylinders must be visually checked one at a time; rotate the cylinder each time to verify all holes are cleared.</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b="1" lang="en" sz="1600">
                <a:solidFill>
                  <a:srgbClr val="000000"/>
                </a:solidFill>
                <a:latin typeface="Arial"/>
                <a:ea typeface="Arial"/>
                <a:cs typeface="Arial"/>
                <a:sym typeface="Arial"/>
              </a:rPr>
              <a:t>Step 4</a:t>
            </a:r>
            <a:r>
              <a:rPr lang="en" sz="1600">
                <a:solidFill>
                  <a:srgbClr val="000000"/>
                </a:solidFill>
                <a:latin typeface="Arial"/>
                <a:ea typeface="Arial"/>
                <a:cs typeface="Arial"/>
                <a:sym typeface="Arial"/>
              </a:rPr>
              <a:t> - Leave cylinder outside the frame / leave gate open until ready to reload or store.</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457200" rtl="0" algn="l">
              <a:spcBef>
                <a:spcPts val="0"/>
              </a:spcBef>
              <a:spcAft>
                <a:spcPts val="0"/>
              </a:spcAft>
              <a:buNone/>
            </a:pPr>
            <a:r>
              <a:rPr lang="en" sz="1600" u="sng">
                <a:solidFill>
                  <a:srgbClr val="000000"/>
                </a:solidFill>
                <a:latin typeface="Arial"/>
                <a:ea typeface="Arial"/>
                <a:cs typeface="Arial"/>
                <a:sym typeface="Arial"/>
              </a:rPr>
              <a:t>* Never assume the revolver is safe because you believe you fired all the cartridges; always unload the revolver prior to proper storage.</a:t>
            </a:r>
            <a:endParaRPr sz="1600" u="sng">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311700" y="5879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solidFill>
                  <a:srgbClr val="FFFFFF"/>
                </a:solidFill>
                <a:latin typeface="Bungee"/>
                <a:ea typeface="Bungee"/>
                <a:cs typeface="Bungee"/>
                <a:sym typeface="Bungee"/>
              </a:rPr>
              <a:t>Part 1 Section 8 - Clearing a Semi-Automatic</a:t>
            </a:r>
            <a:endParaRPr/>
          </a:p>
        </p:txBody>
      </p:sp>
      <p:sp>
        <p:nvSpPr>
          <p:cNvPr id="190" name="Google Shape;190;p25"/>
          <p:cNvSpPr txBox="1"/>
          <p:nvPr>
            <p:ph idx="1" type="body"/>
          </p:nvPr>
        </p:nvSpPr>
        <p:spPr>
          <a:xfrm>
            <a:off x="311700" y="1160600"/>
            <a:ext cx="8520600" cy="398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u="sng">
                <a:solidFill>
                  <a:srgbClr val="000000"/>
                </a:solidFill>
                <a:latin typeface="Arial"/>
                <a:ea typeface="Arial"/>
                <a:cs typeface="Arial"/>
                <a:sym typeface="Arial"/>
              </a:rPr>
              <a:t>Called the “Drop, Lock &amp; Look” method.</a:t>
            </a:r>
            <a:endParaRPr i="1" u="sng">
              <a:solidFill>
                <a:srgbClr val="000000"/>
              </a:solidFill>
              <a:latin typeface="Arial"/>
              <a:ea typeface="Arial"/>
              <a:cs typeface="Arial"/>
              <a:sym typeface="Arial"/>
            </a:endParaRPr>
          </a:p>
          <a:p>
            <a:pPr indent="0" lvl="0" marL="0" rtl="0" algn="ctr">
              <a:spcBef>
                <a:spcPts val="0"/>
              </a:spcBef>
              <a:spcAft>
                <a:spcPts val="0"/>
              </a:spcAft>
              <a:buNone/>
            </a:pPr>
            <a:r>
              <a:t/>
            </a:r>
            <a:endParaRPr i="1" u="sng">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Step 1</a:t>
            </a:r>
            <a:r>
              <a:rPr lang="en" sz="1400">
                <a:solidFill>
                  <a:srgbClr val="000000"/>
                </a:solidFill>
                <a:latin typeface="Arial"/>
                <a:ea typeface="Arial"/>
                <a:cs typeface="Arial"/>
                <a:sym typeface="Arial"/>
              </a:rPr>
              <a:t> - Press magazine release to free the magazine from the firearm.</a:t>
            </a:r>
            <a:endParaRPr sz="1400">
              <a:solidFill>
                <a:srgbClr val="000000"/>
              </a:solidFill>
              <a:latin typeface="Arial"/>
              <a:ea typeface="Arial"/>
              <a:cs typeface="Arial"/>
              <a:sym typeface="Arial"/>
            </a:endParaRPr>
          </a:p>
          <a:p>
            <a:pPr indent="0" lvl="0" marL="0" rtl="0" algn="ctr">
              <a:spcBef>
                <a:spcPts val="0"/>
              </a:spcBef>
              <a:spcAft>
                <a:spcPts val="0"/>
              </a:spcAft>
              <a:buNone/>
            </a:pPr>
            <a:r>
              <a:rPr lang="en" sz="14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*Keep your non-firing hand under the magazine well, as the magazine may fall free and can be damaged if it hits the ground.</a:t>
            </a:r>
            <a:endParaRPr sz="12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Step 2</a:t>
            </a:r>
            <a:r>
              <a:rPr lang="en" sz="1400">
                <a:solidFill>
                  <a:srgbClr val="000000"/>
                </a:solidFill>
                <a:latin typeface="Arial"/>
                <a:ea typeface="Arial"/>
                <a:cs typeface="Arial"/>
                <a:sym typeface="Arial"/>
              </a:rPr>
              <a:t> - Manually lock the slide to the rear.</a:t>
            </a:r>
            <a:endParaRPr sz="1400">
              <a:solidFill>
                <a:srgbClr val="000000"/>
              </a:solidFill>
              <a:latin typeface="Arial"/>
              <a:ea typeface="Arial"/>
              <a:cs typeface="Arial"/>
              <a:sym typeface="Arial"/>
            </a:endParaRPr>
          </a:p>
          <a:p>
            <a:pPr indent="0" lvl="0" marL="0" rtl="0" algn="ctr">
              <a:spcBef>
                <a:spcPts val="0"/>
              </a:spcBef>
              <a:spcAft>
                <a:spcPts val="0"/>
              </a:spcAft>
              <a:buNone/>
            </a:pPr>
            <a:r>
              <a:rPr lang="en" sz="1400">
                <a:solidFill>
                  <a:srgbClr val="000000"/>
                </a:solidFill>
                <a:latin typeface="Arial"/>
                <a:ea typeface="Arial"/>
                <a:cs typeface="Arial"/>
                <a:sym typeface="Arial"/>
              </a:rPr>
              <a:t>	</a:t>
            </a:r>
            <a:r>
              <a:rPr lang="en" sz="1200">
                <a:solidFill>
                  <a:srgbClr val="000000"/>
                </a:solidFill>
                <a:latin typeface="Arial"/>
                <a:ea typeface="Arial"/>
                <a:cs typeface="Arial"/>
                <a:sym typeface="Arial"/>
              </a:rPr>
              <a:t>*This should eject the round if located in the chamber. It also allows for visual confirmation of the chamber itself. Never grab the slide forward of the ejection port as it may be extremely hot. Use the serrations on the rear of the slide.  Grasp the serrations firmly, and pull all the way back.  Press upward on the slide release while allowing the slide to slowly move forward to engage the release and lock the slide open.</a:t>
            </a:r>
            <a:endParaRPr sz="1400">
              <a:solidFill>
                <a:srgbClr val="000000"/>
              </a:solidFill>
              <a:latin typeface="Arial"/>
              <a:ea typeface="Arial"/>
              <a:cs typeface="Arial"/>
              <a:sym typeface="Arial"/>
            </a:endParaRPr>
          </a:p>
          <a:p>
            <a:pPr indent="0" lvl="0" marL="0" rtl="0" algn="ctr">
              <a:spcBef>
                <a:spcPts val="0"/>
              </a:spcBef>
              <a:spcAft>
                <a:spcPts val="0"/>
              </a:spcAft>
              <a:buNone/>
            </a:pPr>
            <a:r>
              <a:rPr b="1" i="1" lang="en" sz="1400">
                <a:solidFill>
                  <a:srgbClr val="000000"/>
                </a:solidFill>
                <a:latin typeface="Arial"/>
                <a:ea typeface="Arial"/>
                <a:cs typeface="Arial"/>
                <a:sym typeface="Arial"/>
              </a:rPr>
              <a:t>**</a:t>
            </a:r>
            <a:r>
              <a:rPr b="1" i="1" lang="en" sz="1400" u="sng">
                <a:solidFill>
                  <a:srgbClr val="000000"/>
                </a:solidFill>
                <a:latin typeface="Arial"/>
                <a:ea typeface="Arial"/>
                <a:cs typeface="Arial"/>
                <a:sym typeface="Arial"/>
              </a:rPr>
              <a:t>DO NOT</a:t>
            </a:r>
            <a:r>
              <a:rPr lang="en" sz="1400">
                <a:solidFill>
                  <a:srgbClr val="000000"/>
                </a:solidFill>
                <a:latin typeface="Arial"/>
                <a:ea typeface="Arial"/>
                <a:cs typeface="Arial"/>
                <a:sym typeface="Arial"/>
              </a:rPr>
              <a:t> stick a finger into the open chamber to manually check if empty;  you are prone to injury if the slide releases.</a:t>
            </a:r>
            <a:endParaRPr sz="1400">
              <a:solidFill>
                <a:srgbClr val="000000"/>
              </a:solidFill>
              <a:latin typeface="Arial"/>
              <a:ea typeface="Arial"/>
              <a:cs typeface="Arial"/>
              <a:sym typeface="Arial"/>
            </a:endParaRPr>
          </a:p>
          <a:p>
            <a:pPr indent="0" lvl="0" marL="0" rtl="0" algn="l">
              <a:spcBef>
                <a:spcPts val="0"/>
              </a:spcBef>
              <a:spcAft>
                <a:spcPts val="0"/>
              </a:spcAft>
              <a:buNone/>
            </a:pPr>
            <a:r>
              <a:rPr b="1" lang="en" sz="1400">
                <a:solidFill>
                  <a:srgbClr val="000000"/>
                </a:solidFill>
                <a:latin typeface="Arial"/>
                <a:ea typeface="Arial"/>
                <a:cs typeface="Arial"/>
                <a:sym typeface="Arial"/>
              </a:rPr>
              <a:t>Step 3</a:t>
            </a:r>
            <a:r>
              <a:rPr lang="en" sz="1400">
                <a:solidFill>
                  <a:srgbClr val="000000"/>
                </a:solidFill>
                <a:latin typeface="Arial"/>
                <a:ea typeface="Arial"/>
                <a:cs typeface="Arial"/>
                <a:sym typeface="Arial"/>
              </a:rPr>
              <a:t> - Visually check the chamber for brass / blockage.</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	</a:t>
            </a:r>
            <a:r>
              <a:rPr b="1" i="1" lang="en" sz="1400" u="sng">
                <a:solidFill>
                  <a:srgbClr val="000000"/>
                </a:solidFill>
                <a:latin typeface="Arial"/>
                <a:ea typeface="Arial"/>
                <a:cs typeface="Arial"/>
                <a:sym typeface="Arial"/>
              </a:rPr>
              <a:t>Do not do it from the barrel end of the gun.</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a:solidFill>
                  <a:srgbClr val="000000"/>
                </a:solidFill>
                <a:latin typeface="Arial"/>
                <a:ea typeface="Arial"/>
                <a:cs typeface="Arial"/>
                <a:sym typeface="Arial"/>
              </a:rPr>
              <a:t>	Keep slide locked back while handling / remove slide for cleaning, etc.</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1600"/>
              </a:spcAft>
              <a:buNone/>
            </a:pPr>
            <a:r>
              <a:rPr b="0" lang="en" sz="2400">
                <a:solidFill>
                  <a:srgbClr val="FFFFFF"/>
                </a:solidFill>
                <a:latin typeface="Bungee"/>
                <a:ea typeface="Bungee"/>
                <a:cs typeface="Bungee"/>
                <a:sym typeface="Bungee"/>
              </a:rPr>
              <a:t>Part 2 Section 1 - FIrst TIme Buyers Tips</a:t>
            </a:r>
            <a:endParaRPr/>
          </a:p>
        </p:txBody>
      </p:sp>
      <p:sp>
        <p:nvSpPr>
          <p:cNvPr id="196" name="Google Shape;196;p2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i="1" sz="1400">
              <a:solidFill>
                <a:srgbClr val="000000"/>
              </a:solidFill>
              <a:latin typeface="Arial"/>
              <a:ea typeface="Arial"/>
              <a:cs typeface="Arial"/>
              <a:sym typeface="Arial"/>
            </a:endParaRPr>
          </a:p>
          <a:p>
            <a:pPr indent="0" lvl="0" marL="0" rtl="0" algn="ctr">
              <a:spcBef>
                <a:spcPts val="0"/>
              </a:spcBef>
              <a:spcAft>
                <a:spcPts val="0"/>
              </a:spcAft>
              <a:buNone/>
            </a:pPr>
            <a:r>
              <a:rPr i="1" lang="en" sz="1400">
                <a:solidFill>
                  <a:srgbClr val="000000"/>
                </a:solidFill>
                <a:latin typeface="Arial"/>
                <a:ea typeface="Arial"/>
                <a:cs typeface="Arial"/>
                <a:sym typeface="Arial"/>
              </a:rPr>
              <a:t>There may be times when you find yourself coming in contact with a firearm in a non-threatening manner, and safety should be of the utmost importance.</a:t>
            </a:r>
            <a:endParaRPr i="1" sz="1400">
              <a:solidFill>
                <a:srgbClr val="000000"/>
              </a:solidFill>
              <a:latin typeface="Arial"/>
              <a:ea typeface="Arial"/>
              <a:cs typeface="Arial"/>
              <a:sym typeface="Arial"/>
            </a:endParaRPr>
          </a:p>
          <a:p>
            <a:pPr indent="0" lvl="0" marL="0" rtl="0" algn="ctr">
              <a:spcBef>
                <a:spcPts val="0"/>
              </a:spcBef>
              <a:spcAft>
                <a:spcPts val="0"/>
              </a:spcAft>
              <a:buNone/>
            </a:pPr>
            <a:r>
              <a:t/>
            </a:r>
            <a:endParaRPr i="1" sz="1400">
              <a:solidFill>
                <a:srgbClr val="000000"/>
              </a:solidFill>
              <a:latin typeface="Arial"/>
              <a:ea typeface="Arial"/>
              <a:cs typeface="Arial"/>
              <a:sym typeface="Arial"/>
            </a:endParaRPr>
          </a:p>
          <a:p>
            <a:pPr indent="0" lvl="0" marL="0" rtl="0" algn="ctr">
              <a:spcBef>
                <a:spcPts val="0"/>
              </a:spcBef>
              <a:spcAft>
                <a:spcPts val="0"/>
              </a:spcAft>
              <a:buNone/>
            </a:pPr>
            <a:r>
              <a:t/>
            </a:r>
            <a:endParaRPr i="1"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First thing to understand is that firearms are an ingrained part of the US culture; They aren’t going to magically disappear anytime soon.</a:t>
            </a:r>
            <a:endParaRPr sz="1400">
              <a:solidFill>
                <a:srgbClr val="000000"/>
              </a:solidFill>
              <a:latin typeface="Arial"/>
              <a:ea typeface="Arial"/>
              <a:cs typeface="Arial"/>
              <a:sym typeface="Arial"/>
            </a:endParaRPr>
          </a:p>
          <a:p>
            <a:pPr indent="0" lvl="0" marL="45720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Many households have multiple firearms, stored properly or not.</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At minimum being familiar with what it is and how it works, even if you never plan on buying/using a firearm for self-defense should be a minimum.</a:t>
            </a:r>
            <a:endParaRPr/>
          </a:p>
        </p:txBody>
      </p:sp>
      <p:sp>
        <p:nvSpPr>
          <p:cNvPr id="197" name="Google Shape;197;p26"/>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0" lang="en" sz="2200">
                <a:solidFill>
                  <a:srgbClr val="FFFFFF"/>
                </a:solidFill>
                <a:latin typeface="Bungee"/>
                <a:ea typeface="Bungee"/>
                <a:cs typeface="Bungee"/>
                <a:sym typeface="Bungee"/>
              </a:rPr>
              <a:t>Part 2 Section 1 - FIrst TIme Buyers Tips (COnt.)</a:t>
            </a:r>
            <a:endParaRPr sz="2200">
              <a:latin typeface="Bungee"/>
              <a:ea typeface="Bungee"/>
              <a:cs typeface="Bungee"/>
              <a:sym typeface="Bungee"/>
            </a:endParaRPr>
          </a:p>
        </p:txBody>
      </p:sp>
      <p:sp>
        <p:nvSpPr>
          <p:cNvPr id="203" name="Google Shape;203;p27"/>
          <p:cNvSpPr txBox="1"/>
          <p:nvPr>
            <p:ph idx="1" type="body"/>
          </p:nvPr>
        </p:nvSpPr>
        <p:spPr>
          <a:xfrm>
            <a:off x="0" y="1381075"/>
            <a:ext cx="4274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When it comes to a forceful encounter, generally the only way to counter that action is by an equal force. </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When faced with a threat of deadly force, a firearm does one better than most means of self defense; it can keep the attacker at a safe distance. With that distance, it increases your chances of survival and can be a deterrent for that attacker to close the gap.</a:t>
            </a:r>
            <a:endParaRPr sz="1600"/>
          </a:p>
        </p:txBody>
      </p:sp>
      <p:sp>
        <p:nvSpPr>
          <p:cNvPr id="204" name="Google Shape;204;p27"/>
          <p:cNvSpPr txBox="1"/>
          <p:nvPr>
            <p:ph idx="1" type="body"/>
          </p:nvPr>
        </p:nvSpPr>
        <p:spPr>
          <a:xfrm>
            <a:off x="4869300" y="1381075"/>
            <a:ext cx="42747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When looking to purchase, you want to find a firearm that fits YOU;</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There are many factors to consider, and the advice given by online sources, retail outlets, and even your friends may not apply to </a:t>
            </a:r>
            <a:r>
              <a:rPr lang="en" sz="1400" u="sng">
                <a:solidFill>
                  <a:srgbClr val="000000"/>
                </a:solidFill>
                <a:latin typeface="Arial"/>
                <a:ea typeface="Arial"/>
                <a:cs typeface="Arial"/>
                <a:sym typeface="Arial"/>
              </a:rPr>
              <a:t>your</a:t>
            </a:r>
            <a:r>
              <a:rPr lang="en" sz="1400">
                <a:solidFill>
                  <a:srgbClr val="000000"/>
                </a:solidFill>
                <a:latin typeface="Arial"/>
                <a:ea typeface="Arial"/>
                <a:cs typeface="Arial"/>
                <a:sym typeface="Arial"/>
              </a:rPr>
              <a:t> situation.</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Many shooting ranges offer rental guns and will be happy to help find the best gun for you and your needs.</a:t>
            </a:r>
            <a:endParaRPr>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Guns are expensive, potentially deadly, and a huge responsibility</a:t>
            </a:r>
            <a:r>
              <a:rPr lang="en">
                <a:solidFill>
                  <a:srgbClr val="000000"/>
                </a:solidFill>
                <a:latin typeface="Arial"/>
                <a:ea typeface="Arial"/>
                <a:cs typeface="Arial"/>
                <a:sym typeface="Arial"/>
              </a:rPr>
              <a:t>.</a:t>
            </a:r>
            <a:r>
              <a:rPr lang="en" sz="1400">
                <a:solidFill>
                  <a:srgbClr val="000000"/>
                </a:solidFill>
                <a:latin typeface="Arial"/>
                <a:ea typeface="Arial"/>
                <a:cs typeface="Arial"/>
                <a:sym typeface="Arial"/>
              </a:rPr>
              <a:t> </a:t>
            </a:r>
            <a:r>
              <a:rPr lang="en">
                <a:solidFill>
                  <a:srgbClr val="000000"/>
                </a:solidFill>
                <a:latin typeface="Arial"/>
                <a:ea typeface="Arial"/>
                <a:cs typeface="Arial"/>
                <a:sym typeface="Arial"/>
              </a:rPr>
              <a:t>C</a:t>
            </a:r>
            <a:r>
              <a:rPr lang="en" sz="1400">
                <a:solidFill>
                  <a:srgbClr val="000000"/>
                </a:solidFill>
                <a:latin typeface="Arial"/>
                <a:ea typeface="Arial"/>
                <a:cs typeface="Arial"/>
                <a:sym typeface="Arial"/>
              </a:rPr>
              <a:t>hoosing right the first time will greatly increase your enjoyment and safety.</a:t>
            </a:r>
            <a:endParaRPr sz="14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0" lang="en" sz="2200">
                <a:solidFill>
                  <a:srgbClr val="FFFFFF"/>
                </a:solidFill>
                <a:latin typeface="Bungee"/>
                <a:ea typeface="Bungee"/>
                <a:cs typeface="Bungee"/>
                <a:sym typeface="Bungee"/>
              </a:rPr>
              <a:t>Part 2 Section 1 - FIrst TIme Buyers Tips (COnt.)</a:t>
            </a:r>
            <a:endParaRPr sz="2200">
              <a:latin typeface="Bungee"/>
              <a:ea typeface="Bungee"/>
              <a:cs typeface="Bungee"/>
              <a:sym typeface="Bungee"/>
            </a:endParaRPr>
          </a:p>
          <a:p>
            <a:pPr indent="0" lvl="0" marL="0" rtl="0" algn="l">
              <a:spcBef>
                <a:spcPts val="1600"/>
              </a:spcBef>
              <a:spcAft>
                <a:spcPts val="0"/>
              </a:spcAft>
              <a:buNone/>
            </a:pPr>
            <a:r>
              <a:t/>
            </a:r>
            <a:endParaRPr/>
          </a:p>
        </p:txBody>
      </p:sp>
      <p:sp>
        <p:nvSpPr>
          <p:cNvPr id="210" name="Google Shape;210;p28"/>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rgbClr val="000000"/>
                </a:solidFill>
                <a:latin typeface="Arial"/>
                <a:ea typeface="Arial"/>
                <a:cs typeface="Arial"/>
                <a:sym typeface="Arial"/>
              </a:rPr>
              <a:t>There are plenty of considerations to look at even before you think of purchasing your first firearm;</a:t>
            </a:r>
            <a:endParaRPr b="1" sz="13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Can you also afford peripherals? A quality holster and gun safe should not be considered optional.</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Carrying a gun in a bag/backpack/purse or pocket is extremely dangerous because foreign objects can compress the trigger; always use a holster with positive retention.</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If you are planning to carry for self or home defense, you should consider purchasing liability insurance and be absolutely sure you are prepared for the mental and emotional implications of firing a gun with deadly intent.</a:t>
            </a:r>
            <a:endParaRPr sz="12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Verify that you have all required licenses for your state/town, and that there are no prohibited persons in your home;</a:t>
            </a:r>
            <a:endParaRPr sz="1200">
              <a:solidFill>
                <a:srgbClr val="000000"/>
              </a:solidFill>
              <a:latin typeface="Arial"/>
              <a:ea typeface="Arial"/>
              <a:cs typeface="Arial"/>
              <a:sym typeface="Arial"/>
            </a:endParaRPr>
          </a:p>
          <a:p>
            <a:pPr indent="-304800" lvl="1" marL="914400" rtl="0" algn="l">
              <a:lnSpc>
                <a:spcPct val="15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Check with a lawyer if you aren’t sure.</a:t>
            </a:r>
            <a:endParaRPr sz="1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b="1" lang="en" sz="1400">
                <a:solidFill>
                  <a:srgbClr val="000000"/>
                </a:solidFill>
                <a:latin typeface="Arial"/>
                <a:ea typeface="Arial"/>
                <a:cs typeface="Arial"/>
                <a:sym typeface="Arial"/>
              </a:rPr>
              <a:t>For first time buyers, it is generally better to buy a new gun;</a:t>
            </a:r>
            <a:endParaRPr b="1" sz="1400">
              <a:solidFill>
                <a:srgbClr val="000000"/>
              </a:solidFill>
              <a:latin typeface="Arial"/>
              <a:ea typeface="Arial"/>
              <a:cs typeface="Arial"/>
              <a:sym typeface="Arial"/>
            </a:endParaRPr>
          </a:p>
          <a:p>
            <a:pPr indent="-304800" lvl="0" marL="457200" rtl="0" algn="l">
              <a:lnSpc>
                <a:spcPct val="15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Used firearms can vary wildly in quality and maintenance.</a:t>
            </a:r>
            <a:endParaRPr sz="1200">
              <a:solidFill>
                <a:srgbClr val="000000"/>
              </a:solidFill>
              <a:latin typeface="Arial"/>
              <a:ea typeface="Arial"/>
              <a:cs typeface="Arial"/>
              <a:sym typeface="Arial"/>
            </a:endParaRPr>
          </a:p>
          <a:p>
            <a:pPr indent="-304800" lvl="1" marL="914400" rtl="0" algn="l">
              <a:lnSpc>
                <a:spcPct val="15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If you do decide to buy used, probably take your gun to a qualified gunsmith before firing it for the first time.</a:t>
            </a:r>
            <a:endParaRPr sz="120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1600"/>
              </a:spcAft>
              <a:buNone/>
            </a:pPr>
            <a:r>
              <a:rPr b="0" lang="en" sz="2200">
                <a:solidFill>
                  <a:srgbClr val="FFFFFF"/>
                </a:solidFill>
                <a:latin typeface="Bungee"/>
                <a:ea typeface="Bungee"/>
                <a:cs typeface="Bungee"/>
                <a:sym typeface="Bungee"/>
              </a:rPr>
              <a:t>Part 2 Section 2 - Pros and COns</a:t>
            </a:r>
            <a:endParaRPr/>
          </a:p>
        </p:txBody>
      </p:sp>
      <p:sp>
        <p:nvSpPr>
          <p:cNvPr id="216" name="Google Shape;216;p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Arial"/>
                <a:ea typeface="Arial"/>
                <a:cs typeface="Arial"/>
                <a:sym typeface="Arial"/>
              </a:rPr>
              <a:t>Pros:</a:t>
            </a:r>
            <a:endParaRPr sz="1300">
              <a:latin typeface="Arial"/>
              <a:ea typeface="Arial"/>
              <a:cs typeface="Arial"/>
              <a:sym typeface="Arial"/>
            </a:endParaRPr>
          </a:p>
          <a:p>
            <a:pPr indent="-311150" lvl="0" marL="457200" rtl="0" algn="l">
              <a:spcBef>
                <a:spcPts val="1600"/>
              </a:spcBef>
              <a:spcAft>
                <a:spcPts val="0"/>
              </a:spcAft>
              <a:buSzPts val="1300"/>
              <a:buFont typeface="Arial"/>
              <a:buChar char="●"/>
            </a:pPr>
            <a:r>
              <a:rPr lang="en" sz="1300">
                <a:latin typeface="Arial"/>
                <a:ea typeface="Arial"/>
                <a:cs typeface="Arial"/>
                <a:sym typeface="Arial"/>
              </a:rPr>
              <a:t>Reliability - Less parts + Less issues. No manual clearing of a jam, simply pull trigger.</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Straightforward - Make sure it’s loaded, aim, pull trigger.</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Concealable - Shrouded revolvers make good “pocket pistols”. Small profile, small barrel, minimized hammer, etc.</a:t>
            </a:r>
            <a:endParaRPr sz="1300">
              <a:latin typeface="Arial"/>
              <a:ea typeface="Arial"/>
              <a:cs typeface="Arial"/>
              <a:sym typeface="Arial"/>
            </a:endParaRPr>
          </a:p>
          <a:p>
            <a:pPr indent="0" lvl="0" marL="0" rtl="0" algn="l">
              <a:spcBef>
                <a:spcPts val="1600"/>
              </a:spcBef>
              <a:spcAft>
                <a:spcPts val="0"/>
              </a:spcAft>
              <a:buNone/>
            </a:pPr>
            <a:r>
              <a:rPr lang="en" sz="1300">
                <a:latin typeface="Arial"/>
                <a:ea typeface="Arial"/>
                <a:cs typeface="Arial"/>
                <a:sym typeface="Arial"/>
              </a:rPr>
              <a:t>Cons:</a:t>
            </a:r>
            <a:endParaRPr sz="1300">
              <a:latin typeface="Arial"/>
              <a:ea typeface="Arial"/>
              <a:cs typeface="Arial"/>
              <a:sym typeface="Arial"/>
            </a:endParaRPr>
          </a:p>
          <a:p>
            <a:pPr indent="-311150" lvl="0" marL="457200" rtl="0" algn="l">
              <a:spcBef>
                <a:spcPts val="1600"/>
              </a:spcBef>
              <a:spcAft>
                <a:spcPts val="0"/>
              </a:spcAft>
              <a:buSzPts val="1300"/>
              <a:buFont typeface="Arial"/>
              <a:buChar char="●"/>
            </a:pPr>
            <a:r>
              <a:rPr lang="en" sz="1300">
                <a:latin typeface="Arial"/>
                <a:ea typeface="Arial"/>
                <a:cs typeface="Arial"/>
                <a:sym typeface="Arial"/>
              </a:rPr>
              <a:t>No manual safety - Can be a concern for some folks.</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Capacity - 5-8 rounds average. Reloading can take time.</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Heavy Trigger - Pull can be almost 3x that of a semi-automatic. Manual dexterity issues will have negative impact in ability.</a:t>
            </a:r>
            <a:endParaRPr sz="1300">
              <a:latin typeface="Arial"/>
              <a:ea typeface="Arial"/>
              <a:cs typeface="Arial"/>
              <a:sym typeface="Arial"/>
            </a:endParaRPr>
          </a:p>
        </p:txBody>
      </p:sp>
      <p:sp>
        <p:nvSpPr>
          <p:cNvPr id="217" name="Google Shape;217;p2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Section 2A - Pros/Cons of a Revolver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1600"/>
              </a:spcAft>
              <a:buNone/>
            </a:pPr>
            <a:r>
              <a:rPr b="0" lang="en" sz="2200">
                <a:solidFill>
                  <a:srgbClr val="FFFFFF"/>
                </a:solidFill>
                <a:latin typeface="Bungee"/>
                <a:ea typeface="Bungee"/>
                <a:cs typeface="Bungee"/>
                <a:sym typeface="Bungee"/>
              </a:rPr>
              <a:t>Part 2 Section 2 - Pros and COns</a:t>
            </a:r>
            <a:endParaRPr/>
          </a:p>
        </p:txBody>
      </p:sp>
      <p:sp>
        <p:nvSpPr>
          <p:cNvPr id="223" name="Google Shape;223;p3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latin typeface="Arial"/>
                <a:ea typeface="Arial"/>
                <a:cs typeface="Arial"/>
                <a:sym typeface="Arial"/>
              </a:rPr>
              <a:t>Pros:</a:t>
            </a:r>
            <a:endParaRPr sz="1300">
              <a:latin typeface="Arial"/>
              <a:ea typeface="Arial"/>
              <a:cs typeface="Arial"/>
              <a:sym typeface="Arial"/>
            </a:endParaRPr>
          </a:p>
          <a:p>
            <a:pPr indent="-311150" lvl="0" marL="457200" rtl="0" algn="l">
              <a:spcBef>
                <a:spcPts val="1600"/>
              </a:spcBef>
              <a:spcAft>
                <a:spcPts val="0"/>
              </a:spcAft>
              <a:buSzPts val="1300"/>
              <a:buFont typeface="Arial"/>
              <a:buChar char="●"/>
            </a:pPr>
            <a:r>
              <a:rPr lang="en" sz="1300">
                <a:latin typeface="Arial"/>
                <a:ea typeface="Arial"/>
                <a:cs typeface="Arial"/>
                <a:sym typeface="Arial"/>
              </a:rPr>
              <a:t>Capacity - 2x/3x that of Revolvers. Quick reload times.</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Variety - Multiple sizes / calibers to choose from, even from a single brand.</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Customization - Triggers, grips, sights, rails, etc. Can be made to fit your needs</a:t>
            </a:r>
            <a:endParaRPr sz="1300">
              <a:latin typeface="Arial"/>
              <a:ea typeface="Arial"/>
              <a:cs typeface="Arial"/>
              <a:sym typeface="Arial"/>
            </a:endParaRPr>
          </a:p>
          <a:p>
            <a:pPr indent="0" lvl="0" marL="0" rtl="0" algn="l">
              <a:spcBef>
                <a:spcPts val="1600"/>
              </a:spcBef>
              <a:spcAft>
                <a:spcPts val="0"/>
              </a:spcAft>
              <a:buNone/>
            </a:pPr>
            <a:r>
              <a:rPr lang="en" sz="1300">
                <a:latin typeface="Arial"/>
                <a:ea typeface="Arial"/>
                <a:cs typeface="Arial"/>
                <a:sym typeface="Arial"/>
              </a:rPr>
              <a:t>Cons:</a:t>
            </a:r>
            <a:endParaRPr sz="1300">
              <a:latin typeface="Arial"/>
              <a:ea typeface="Arial"/>
              <a:cs typeface="Arial"/>
              <a:sym typeface="Arial"/>
            </a:endParaRPr>
          </a:p>
          <a:p>
            <a:pPr indent="-311150" lvl="0" marL="457200" rtl="0" algn="l">
              <a:spcBef>
                <a:spcPts val="1600"/>
              </a:spcBef>
              <a:spcAft>
                <a:spcPts val="0"/>
              </a:spcAft>
              <a:buSzPts val="1300"/>
              <a:buFont typeface="Arial"/>
              <a:buChar char="●"/>
            </a:pPr>
            <a:r>
              <a:rPr lang="en" sz="1300">
                <a:latin typeface="Arial"/>
                <a:ea typeface="Arial"/>
                <a:cs typeface="Arial"/>
                <a:sym typeface="Arial"/>
              </a:rPr>
              <a:t>Complicated - Many parts = potential for more issues. Manual clearing of jams/misfires/etc.</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Slide Resistance - Manual dexterity can be an issue when a heavy slide needs to be racked, especially with minimal surface area to grab.</a:t>
            </a:r>
            <a:endParaRPr sz="1300">
              <a:latin typeface="Arial"/>
              <a:ea typeface="Arial"/>
              <a:cs typeface="Arial"/>
              <a:sym typeface="Arial"/>
            </a:endParaRPr>
          </a:p>
          <a:p>
            <a:pPr indent="-311150" lvl="0" marL="457200" rtl="0" algn="l">
              <a:spcBef>
                <a:spcPts val="0"/>
              </a:spcBef>
              <a:spcAft>
                <a:spcPts val="0"/>
              </a:spcAft>
              <a:buSzPts val="1300"/>
              <a:buFont typeface="Arial"/>
              <a:buChar char="●"/>
            </a:pPr>
            <a:r>
              <a:rPr lang="en" sz="1300">
                <a:latin typeface="Arial"/>
                <a:ea typeface="Arial"/>
                <a:cs typeface="Arial"/>
                <a:sym typeface="Arial"/>
              </a:rPr>
              <a:t>Finicky - Slide has to make a complete cycle to chamber rounds properly; lower energy rounds may not provide enough force to cycle properly.</a:t>
            </a:r>
            <a:endParaRPr sz="1300">
              <a:latin typeface="Arial"/>
              <a:ea typeface="Arial"/>
              <a:cs typeface="Arial"/>
              <a:sym typeface="Arial"/>
            </a:endParaRPr>
          </a:p>
        </p:txBody>
      </p:sp>
      <p:sp>
        <p:nvSpPr>
          <p:cNvPr id="224" name="Google Shape;224;p30"/>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Section 2B - Pros/Cons of a Semi-Automatic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0" lang="en" sz="2200">
                <a:solidFill>
                  <a:srgbClr val="FFFFFF"/>
                </a:solidFill>
                <a:latin typeface="Bungee"/>
                <a:ea typeface="Bungee"/>
                <a:cs typeface="Bungee"/>
                <a:sym typeface="Bungee"/>
              </a:rPr>
              <a:t>Part 2 Section 3 - Ammunition Components</a:t>
            </a:r>
            <a:endParaRPr/>
          </a:p>
        </p:txBody>
      </p:sp>
      <p:pic>
        <p:nvPicPr>
          <p:cNvPr id="230" name="Google Shape;230;p31"/>
          <p:cNvPicPr preferRelativeResize="0"/>
          <p:nvPr/>
        </p:nvPicPr>
        <p:blipFill>
          <a:blip r:embed="rId3">
            <a:alphaModFix/>
          </a:blip>
          <a:stretch>
            <a:fillRect/>
          </a:stretch>
        </p:blipFill>
        <p:spPr>
          <a:xfrm>
            <a:off x="451625" y="1191775"/>
            <a:ext cx="8229600" cy="3960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581325" y="2156250"/>
            <a:ext cx="5572200" cy="2190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1500">
                <a:solidFill>
                  <a:srgbClr val="FFFF00"/>
                </a:solidFill>
                <a:latin typeface="Arial"/>
                <a:ea typeface="Arial"/>
                <a:cs typeface="Arial"/>
                <a:sym typeface="Arial"/>
              </a:rPr>
              <a:t>Part 1</a:t>
            </a:r>
            <a:endParaRPr b="0" sz="1500">
              <a:solidFill>
                <a:srgbClr val="FFFF00"/>
              </a:solidFill>
              <a:latin typeface="Arial"/>
              <a:ea typeface="Arial"/>
              <a:cs typeface="Arial"/>
              <a:sym typeface="Arial"/>
            </a:endParaRPr>
          </a:p>
          <a:p>
            <a:pPr indent="-323850" lvl="0" marL="457200" rtl="0" algn="l">
              <a:lnSpc>
                <a:spcPct val="115000"/>
              </a:lnSpc>
              <a:spcBef>
                <a:spcPts val="1600"/>
              </a:spcBef>
              <a:spcAft>
                <a:spcPts val="0"/>
              </a:spcAft>
              <a:buClr>
                <a:srgbClr val="FFFF00"/>
              </a:buClr>
              <a:buSzPts val="1500"/>
              <a:buFont typeface="Arial"/>
              <a:buChar char="●"/>
            </a:pPr>
            <a:r>
              <a:rPr b="0" lang="en" sz="1500">
                <a:solidFill>
                  <a:srgbClr val="FFFF00"/>
                </a:solidFill>
                <a:latin typeface="Arial"/>
                <a:ea typeface="Arial"/>
                <a:cs typeface="Arial"/>
                <a:sym typeface="Arial"/>
              </a:rPr>
              <a:t>Universal Safety Rules</a:t>
            </a:r>
            <a:endParaRPr b="0" sz="1500">
              <a:solidFill>
                <a:srgbClr val="FFFF00"/>
              </a:solidFill>
              <a:latin typeface="Arial"/>
              <a:ea typeface="Arial"/>
              <a:cs typeface="Arial"/>
              <a:sym typeface="Arial"/>
            </a:endParaRPr>
          </a:p>
          <a:p>
            <a:pPr indent="-323850" lvl="0" marL="457200" rtl="0" algn="l">
              <a:lnSpc>
                <a:spcPct val="115000"/>
              </a:lnSpc>
              <a:spcBef>
                <a:spcPts val="0"/>
              </a:spcBef>
              <a:spcAft>
                <a:spcPts val="0"/>
              </a:spcAft>
              <a:buClr>
                <a:srgbClr val="FFFF00"/>
              </a:buClr>
              <a:buSzPts val="1500"/>
              <a:buFont typeface="Arial"/>
              <a:buChar char="●"/>
            </a:pPr>
            <a:r>
              <a:rPr b="0" lang="en" sz="1500">
                <a:solidFill>
                  <a:srgbClr val="FFFF00"/>
                </a:solidFill>
                <a:latin typeface="Arial"/>
                <a:ea typeface="Arial"/>
                <a:cs typeface="Arial"/>
                <a:sym typeface="Arial"/>
              </a:rPr>
              <a:t>What IS a Revolver?</a:t>
            </a:r>
            <a:endParaRPr b="0" sz="1500">
              <a:solidFill>
                <a:srgbClr val="FFFF00"/>
              </a:solidFill>
              <a:latin typeface="Arial"/>
              <a:ea typeface="Arial"/>
              <a:cs typeface="Arial"/>
              <a:sym typeface="Arial"/>
            </a:endParaRPr>
          </a:p>
          <a:p>
            <a:pPr indent="-323850" lvl="0" marL="457200" rtl="0" algn="l">
              <a:lnSpc>
                <a:spcPct val="115000"/>
              </a:lnSpc>
              <a:spcBef>
                <a:spcPts val="0"/>
              </a:spcBef>
              <a:spcAft>
                <a:spcPts val="0"/>
              </a:spcAft>
              <a:buClr>
                <a:srgbClr val="FFFF00"/>
              </a:buClr>
              <a:buSzPts val="1500"/>
              <a:buFont typeface="Arial"/>
              <a:buChar char="●"/>
            </a:pPr>
            <a:r>
              <a:rPr b="0" lang="en" sz="1500">
                <a:solidFill>
                  <a:srgbClr val="FFFF00"/>
                </a:solidFill>
                <a:latin typeface="Arial"/>
                <a:ea typeface="Arial"/>
                <a:cs typeface="Arial"/>
                <a:sym typeface="Arial"/>
              </a:rPr>
              <a:t>What IS a Semi-Automatic?</a:t>
            </a:r>
            <a:endParaRPr b="0" sz="1500">
              <a:solidFill>
                <a:srgbClr val="FFFF00"/>
              </a:solidFill>
              <a:latin typeface="Arial"/>
              <a:ea typeface="Arial"/>
              <a:cs typeface="Arial"/>
              <a:sym typeface="Arial"/>
            </a:endParaRPr>
          </a:p>
          <a:p>
            <a:pPr indent="-323850" lvl="0" marL="457200" rtl="0" algn="l">
              <a:lnSpc>
                <a:spcPct val="115000"/>
              </a:lnSpc>
              <a:spcBef>
                <a:spcPts val="0"/>
              </a:spcBef>
              <a:spcAft>
                <a:spcPts val="0"/>
              </a:spcAft>
              <a:buClr>
                <a:srgbClr val="FFFF00"/>
              </a:buClr>
              <a:buSzPts val="1500"/>
              <a:buFont typeface="Arial"/>
              <a:buChar char="●"/>
            </a:pPr>
            <a:r>
              <a:rPr b="0" lang="en" sz="1500">
                <a:solidFill>
                  <a:srgbClr val="FFFF00"/>
                </a:solidFill>
                <a:latin typeface="Arial"/>
                <a:ea typeface="Arial"/>
                <a:cs typeface="Arial"/>
                <a:sym typeface="Arial"/>
              </a:rPr>
              <a:t>What IS a Striker-Fired Pistol?</a:t>
            </a:r>
            <a:endParaRPr b="0" sz="1500">
              <a:solidFill>
                <a:srgbClr val="FFFF00"/>
              </a:solidFill>
              <a:latin typeface="Arial"/>
              <a:ea typeface="Arial"/>
              <a:cs typeface="Arial"/>
              <a:sym typeface="Arial"/>
            </a:endParaRPr>
          </a:p>
          <a:p>
            <a:pPr indent="-323850" lvl="0" marL="457200" rtl="0" algn="l">
              <a:lnSpc>
                <a:spcPct val="115000"/>
              </a:lnSpc>
              <a:spcBef>
                <a:spcPts val="0"/>
              </a:spcBef>
              <a:spcAft>
                <a:spcPts val="0"/>
              </a:spcAft>
              <a:buClr>
                <a:srgbClr val="FFFF00"/>
              </a:buClr>
              <a:buSzPts val="1500"/>
              <a:buFont typeface="Arial"/>
              <a:buChar char="●"/>
            </a:pPr>
            <a:r>
              <a:rPr b="0" lang="en" sz="1500">
                <a:solidFill>
                  <a:srgbClr val="FFFF00"/>
                </a:solidFill>
                <a:latin typeface="Arial"/>
                <a:ea typeface="Arial"/>
                <a:cs typeface="Arial"/>
                <a:sym typeface="Arial"/>
              </a:rPr>
              <a:t>Defining a Pistol ‘Action’</a:t>
            </a:r>
            <a:endParaRPr b="0" sz="1500">
              <a:solidFill>
                <a:srgbClr val="FFFF00"/>
              </a:solidFill>
              <a:latin typeface="Arial"/>
              <a:ea typeface="Arial"/>
              <a:cs typeface="Arial"/>
              <a:sym typeface="Arial"/>
            </a:endParaRPr>
          </a:p>
          <a:p>
            <a:pPr indent="-323850" lvl="0" marL="457200" rtl="0" algn="l">
              <a:lnSpc>
                <a:spcPct val="115000"/>
              </a:lnSpc>
              <a:spcBef>
                <a:spcPts val="0"/>
              </a:spcBef>
              <a:spcAft>
                <a:spcPts val="0"/>
              </a:spcAft>
              <a:buClr>
                <a:srgbClr val="FFFF00"/>
              </a:buClr>
              <a:buSzPts val="1500"/>
              <a:buFont typeface="Arial"/>
              <a:buChar char="●"/>
            </a:pPr>
            <a:r>
              <a:rPr b="0" lang="en" sz="1500">
                <a:solidFill>
                  <a:srgbClr val="FFFF00"/>
                </a:solidFill>
                <a:latin typeface="Arial"/>
                <a:ea typeface="Arial"/>
                <a:cs typeface="Arial"/>
                <a:sym typeface="Arial"/>
              </a:rPr>
              <a:t>The Magazine</a:t>
            </a:r>
            <a:endParaRPr b="0" sz="1500">
              <a:solidFill>
                <a:srgbClr val="FFFF00"/>
              </a:solidFill>
              <a:latin typeface="Arial"/>
              <a:ea typeface="Arial"/>
              <a:cs typeface="Arial"/>
              <a:sym typeface="Arial"/>
            </a:endParaRPr>
          </a:p>
          <a:p>
            <a:pPr indent="-323850" lvl="0" marL="457200" rtl="0" algn="l">
              <a:lnSpc>
                <a:spcPct val="115000"/>
              </a:lnSpc>
              <a:spcBef>
                <a:spcPts val="0"/>
              </a:spcBef>
              <a:spcAft>
                <a:spcPts val="0"/>
              </a:spcAft>
              <a:buClr>
                <a:srgbClr val="FFFF00"/>
              </a:buClr>
              <a:buSzPts val="1500"/>
              <a:buFont typeface="Arial"/>
              <a:buChar char="●"/>
            </a:pPr>
            <a:r>
              <a:rPr b="0" lang="en" sz="1500">
                <a:solidFill>
                  <a:srgbClr val="FFFF00"/>
                </a:solidFill>
                <a:latin typeface="Arial"/>
                <a:ea typeface="Arial"/>
                <a:cs typeface="Arial"/>
                <a:sym typeface="Arial"/>
              </a:rPr>
              <a:t>Clearing a revolver</a:t>
            </a:r>
            <a:endParaRPr b="0" sz="1500">
              <a:solidFill>
                <a:srgbClr val="FFFF00"/>
              </a:solidFill>
              <a:latin typeface="Arial"/>
              <a:ea typeface="Arial"/>
              <a:cs typeface="Arial"/>
              <a:sym typeface="Arial"/>
            </a:endParaRPr>
          </a:p>
          <a:p>
            <a:pPr indent="-323850" lvl="0" marL="457200" rtl="0" algn="l">
              <a:lnSpc>
                <a:spcPct val="115000"/>
              </a:lnSpc>
              <a:spcBef>
                <a:spcPts val="0"/>
              </a:spcBef>
              <a:spcAft>
                <a:spcPts val="0"/>
              </a:spcAft>
              <a:buClr>
                <a:srgbClr val="FFFF00"/>
              </a:buClr>
              <a:buSzPts val="1500"/>
              <a:buFont typeface="Arial"/>
              <a:buChar char="●"/>
            </a:pPr>
            <a:r>
              <a:rPr b="0" lang="en" sz="1500">
                <a:solidFill>
                  <a:srgbClr val="FFFF00"/>
                </a:solidFill>
                <a:latin typeface="Arial"/>
                <a:ea typeface="Arial"/>
                <a:cs typeface="Arial"/>
                <a:sym typeface="Arial"/>
              </a:rPr>
              <a:t>Clearing a semi-automatic</a:t>
            </a:r>
            <a:endParaRPr>
              <a:solidFill>
                <a:srgbClr val="FFFF00"/>
              </a:solidFill>
            </a:endParaRPr>
          </a:p>
        </p:txBody>
      </p:sp>
      <p:sp>
        <p:nvSpPr>
          <p:cNvPr id="67" name="Google Shape;67;p14"/>
          <p:cNvSpPr txBox="1"/>
          <p:nvPr/>
        </p:nvSpPr>
        <p:spPr>
          <a:xfrm>
            <a:off x="3475500" y="1455150"/>
            <a:ext cx="3475500" cy="254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00"/>
                </a:solidFill>
              </a:rPr>
              <a:t>Part 2</a:t>
            </a:r>
            <a:endParaRPr sz="1500">
              <a:solidFill>
                <a:srgbClr val="FFFF00"/>
              </a:solidFill>
            </a:endParaRPr>
          </a:p>
          <a:p>
            <a:pPr indent="-323850" lvl="0" marL="457200" rtl="0" algn="l">
              <a:lnSpc>
                <a:spcPct val="115000"/>
              </a:lnSpc>
              <a:spcBef>
                <a:spcPts val="1600"/>
              </a:spcBef>
              <a:spcAft>
                <a:spcPts val="0"/>
              </a:spcAft>
              <a:buClr>
                <a:srgbClr val="FFFF00"/>
              </a:buClr>
              <a:buSzPts val="1500"/>
              <a:buFont typeface="Arial"/>
              <a:buChar char="●"/>
            </a:pPr>
            <a:r>
              <a:rPr lang="en" sz="1500">
                <a:solidFill>
                  <a:srgbClr val="FFFF00"/>
                </a:solidFill>
              </a:rPr>
              <a:t>First Time Buyers Tips</a:t>
            </a:r>
            <a:endParaRPr sz="1500">
              <a:solidFill>
                <a:srgbClr val="FFFF00"/>
              </a:solidFill>
            </a:endParaRPr>
          </a:p>
          <a:p>
            <a:pPr indent="-323850" lvl="0" marL="457200" rtl="0" algn="l">
              <a:lnSpc>
                <a:spcPct val="115000"/>
              </a:lnSpc>
              <a:spcBef>
                <a:spcPts val="0"/>
              </a:spcBef>
              <a:spcAft>
                <a:spcPts val="0"/>
              </a:spcAft>
              <a:buClr>
                <a:srgbClr val="FFFF00"/>
              </a:buClr>
              <a:buSzPts val="1500"/>
              <a:buFont typeface="Arial"/>
              <a:buChar char="●"/>
            </a:pPr>
            <a:r>
              <a:rPr lang="en" sz="1500">
                <a:solidFill>
                  <a:srgbClr val="FFFF00"/>
                </a:solidFill>
              </a:rPr>
              <a:t>Pros / Cons</a:t>
            </a:r>
            <a:endParaRPr sz="1500">
              <a:solidFill>
                <a:srgbClr val="FFFF00"/>
              </a:solidFill>
            </a:endParaRPr>
          </a:p>
          <a:p>
            <a:pPr indent="-323850" lvl="0" marL="457200" rtl="0" algn="l">
              <a:lnSpc>
                <a:spcPct val="115000"/>
              </a:lnSpc>
              <a:spcBef>
                <a:spcPts val="0"/>
              </a:spcBef>
              <a:spcAft>
                <a:spcPts val="0"/>
              </a:spcAft>
              <a:buClr>
                <a:srgbClr val="FFFF00"/>
              </a:buClr>
              <a:buSzPts val="1500"/>
              <a:buFont typeface="Arial"/>
              <a:buChar char="●"/>
            </a:pPr>
            <a:r>
              <a:rPr lang="en" sz="1500">
                <a:solidFill>
                  <a:srgbClr val="FFFF00"/>
                </a:solidFill>
              </a:rPr>
              <a:t>Ammunition components</a:t>
            </a:r>
            <a:endParaRPr sz="1500">
              <a:solidFill>
                <a:srgbClr val="FFFF00"/>
              </a:solidFill>
            </a:endParaRPr>
          </a:p>
          <a:p>
            <a:pPr indent="-323850" lvl="0" marL="457200" rtl="0" algn="l">
              <a:lnSpc>
                <a:spcPct val="115000"/>
              </a:lnSpc>
              <a:spcBef>
                <a:spcPts val="0"/>
              </a:spcBef>
              <a:spcAft>
                <a:spcPts val="0"/>
              </a:spcAft>
              <a:buClr>
                <a:srgbClr val="FFFF00"/>
              </a:buClr>
              <a:buSzPts val="1500"/>
              <a:buFont typeface="Arial"/>
              <a:buChar char="●"/>
            </a:pPr>
            <a:r>
              <a:rPr lang="en" sz="1500">
                <a:solidFill>
                  <a:srgbClr val="FFFF00"/>
                </a:solidFill>
              </a:rPr>
              <a:t>Understanding calibers</a:t>
            </a:r>
            <a:endParaRPr sz="1500">
              <a:solidFill>
                <a:srgbClr val="FFFF00"/>
              </a:solidFill>
            </a:endParaRPr>
          </a:p>
          <a:p>
            <a:pPr indent="-323850" lvl="0" marL="457200" rtl="0" algn="l">
              <a:lnSpc>
                <a:spcPct val="115000"/>
              </a:lnSpc>
              <a:spcBef>
                <a:spcPts val="0"/>
              </a:spcBef>
              <a:spcAft>
                <a:spcPts val="0"/>
              </a:spcAft>
              <a:buClr>
                <a:srgbClr val="FFFF00"/>
              </a:buClr>
              <a:buSzPts val="1500"/>
              <a:buFont typeface="Arial"/>
              <a:buChar char="●"/>
            </a:pPr>
            <a:r>
              <a:rPr lang="en" sz="1500">
                <a:solidFill>
                  <a:srgbClr val="FFFF00"/>
                </a:solidFill>
              </a:rPr>
              <a:t>Ammunition care and storage</a:t>
            </a:r>
            <a:endParaRPr sz="1500">
              <a:solidFill>
                <a:srgbClr val="FFFF00"/>
              </a:solidFill>
            </a:endParaRPr>
          </a:p>
          <a:p>
            <a:pPr indent="-323850" lvl="0" marL="457200" rtl="0" algn="l">
              <a:lnSpc>
                <a:spcPct val="115000"/>
              </a:lnSpc>
              <a:spcBef>
                <a:spcPts val="0"/>
              </a:spcBef>
              <a:spcAft>
                <a:spcPts val="0"/>
              </a:spcAft>
              <a:buClr>
                <a:srgbClr val="FFFF00"/>
              </a:buClr>
              <a:buSzPts val="1500"/>
              <a:buFont typeface="Arial"/>
              <a:buChar char="●"/>
            </a:pPr>
            <a:r>
              <a:rPr lang="en" sz="1500">
                <a:solidFill>
                  <a:srgbClr val="FFFF00"/>
                </a:solidFill>
              </a:rPr>
              <a:t>Common Malfunctions</a:t>
            </a:r>
            <a:endParaRPr b="1" sz="3600">
              <a:solidFill>
                <a:srgbClr val="FFFF00"/>
              </a:solidFill>
              <a:latin typeface="Bungee"/>
              <a:ea typeface="Bungee"/>
              <a:cs typeface="Bungee"/>
              <a:sym typeface="Bungee"/>
            </a:endParaRPr>
          </a:p>
          <a:p>
            <a:pPr indent="0" lvl="0" marL="0" rtl="0" algn="l">
              <a:spcBef>
                <a:spcPts val="1600"/>
              </a:spcBef>
              <a:spcAft>
                <a:spcPts val="0"/>
              </a:spcAft>
              <a:buNone/>
            </a:pPr>
            <a:r>
              <a:t/>
            </a:r>
            <a:endParaRPr>
              <a:solidFill>
                <a:srgbClr val="FFFF00"/>
              </a:solidFill>
              <a:latin typeface="Franklin Gothic"/>
              <a:ea typeface="Franklin Gothic"/>
              <a:cs typeface="Franklin Gothic"/>
              <a:sym typeface="Franklin Gothic"/>
            </a:endParaRPr>
          </a:p>
        </p:txBody>
      </p:sp>
      <p:sp>
        <p:nvSpPr>
          <p:cNvPr id="68" name="Google Shape;68;p14"/>
          <p:cNvSpPr txBox="1"/>
          <p:nvPr/>
        </p:nvSpPr>
        <p:spPr>
          <a:xfrm>
            <a:off x="0" y="4616400"/>
            <a:ext cx="3475500" cy="52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solidFill>
                  <a:srgbClr val="FFFF00"/>
                </a:solidFill>
              </a:rPr>
              <a:t>COURSE OUTLINE</a:t>
            </a:r>
            <a:endParaRPr sz="2400">
              <a:solidFill>
                <a:srgbClr val="FFFF00"/>
              </a:solidFill>
              <a:latin typeface="Franklin Gothic"/>
              <a:ea typeface="Franklin Gothic"/>
              <a:cs typeface="Franklin Gothic"/>
              <a:sym typeface="Frankli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Bungee"/>
                <a:ea typeface="Bungee"/>
                <a:cs typeface="Bungee"/>
                <a:sym typeface="Bungee"/>
              </a:rPr>
              <a:t>Part 2 Section 4 - Understanding Cartridges</a:t>
            </a:r>
            <a:endParaRPr sz="2400">
              <a:latin typeface="Bungee"/>
              <a:ea typeface="Bungee"/>
              <a:cs typeface="Bungee"/>
              <a:sym typeface="Bungee"/>
            </a:endParaRPr>
          </a:p>
        </p:txBody>
      </p:sp>
      <p:sp>
        <p:nvSpPr>
          <p:cNvPr id="236" name="Google Shape;236;p32"/>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Caliber is the diameter of the bullet (or internal barrel diameter depending on who you talk to, but means the same thing).</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It can be expressed in Metric (9mm) or by English Standard (.308)</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Most of the time it will depend on where exactly the cartridge was developed. (US vs Europe)</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Calibers aren’t always exacting measurements</a:t>
            </a:r>
            <a:endParaRPr sz="1600">
              <a:solidFill>
                <a:srgbClr val="000000"/>
              </a:solidFill>
              <a:latin typeface="Arial"/>
              <a:ea typeface="Arial"/>
              <a:cs typeface="Arial"/>
              <a:sym typeface="Arial"/>
            </a:endParaRPr>
          </a:p>
          <a:p>
            <a:pPr indent="-330200" lvl="1" marL="914400" rtl="0" algn="l">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.30-06, .308 and 300 Magnum are all .30 caliber rounds. (all rounds are .308inch in diameter.) But they are non-compatible with each other. The other numbers are for how many grains (weight) the bullet is, when it was made, case length, etc.</a:t>
            </a:r>
            <a:endParaRPr sz="16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Bungee"/>
                <a:ea typeface="Bungee"/>
                <a:cs typeface="Bungee"/>
                <a:sym typeface="Bungee"/>
              </a:rPr>
              <a:t>Part 2 Section 4 - Understanding Cartridges</a:t>
            </a:r>
            <a:endParaRPr sz="3000">
              <a:latin typeface="Bungee"/>
              <a:ea typeface="Bungee"/>
              <a:cs typeface="Bungee"/>
              <a:sym typeface="Bungee"/>
            </a:endParaRPr>
          </a:p>
        </p:txBody>
      </p:sp>
      <p:sp>
        <p:nvSpPr>
          <p:cNvPr id="242" name="Google Shape;242;p33"/>
          <p:cNvSpPr txBox="1"/>
          <p:nvPr>
            <p:ph idx="2" type="body"/>
          </p:nvPr>
        </p:nvSpPr>
        <p:spPr>
          <a:xfrm>
            <a:off x="4939500" y="0"/>
            <a:ext cx="3837000" cy="249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Made of Brass, Steel, Aluminum, Plastic (Shotgun rounds)</a:t>
            </a:r>
            <a:endParaRPr sz="1100">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Contains all other parts of the cartridge.</a:t>
            </a:r>
            <a:endParaRPr sz="1100">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Sized to fit perfectly in the specific firearms chamber</a:t>
            </a:r>
            <a:endParaRPr/>
          </a:p>
        </p:txBody>
      </p:sp>
      <p:sp>
        <p:nvSpPr>
          <p:cNvPr id="243" name="Google Shape;243;p33"/>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Component:</a:t>
            </a:r>
            <a:endParaRPr sz="3000">
              <a:solidFill>
                <a:srgbClr val="FFFFFF"/>
              </a:solidFill>
            </a:endParaRPr>
          </a:p>
          <a:p>
            <a:pPr indent="0" lvl="0" marL="0" rtl="0" algn="ctr">
              <a:spcBef>
                <a:spcPts val="0"/>
              </a:spcBef>
              <a:spcAft>
                <a:spcPts val="0"/>
              </a:spcAft>
              <a:buNone/>
            </a:pPr>
            <a:r>
              <a:rPr lang="en" sz="3000">
                <a:solidFill>
                  <a:srgbClr val="FFFFFF"/>
                </a:solidFill>
              </a:rPr>
              <a:t>Casing</a:t>
            </a:r>
            <a:endParaRPr sz="3000">
              <a:solidFill>
                <a:srgbClr val="FFFFFF"/>
              </a:solidFill>
            </a:endParaRPr>
          </a:p>
        </p:txBody>
      </p:sp>
      <p:pic>
        <p:nvPicPr>
          <p:cNvPr id="244" name="Google Shape;244;p33"/>
          <p:cNvPicPr preferRelativeResize="0"/>
          <p:nvPr/>
        </p:nvPicPr>
        <p:blipFill>
          <a:blip r:embed="rId3">
            <a:alphaModFix/>
          </a:blip>
          <a:stretch>
            <a:fillRect/>
          </a:stretch>
        </p:blipFill>
        <p:spPr>
          <a:xfrm>
            <a:off x="4578975" y="2494500"/>
            <a:ext cx="4565025" cy="2471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Bungee"/>
                <a:ea typeface="Bungee"/>
                <a:cs typeface="Bungee"/>
                <a:sym typeface="Bungee"/>
              </a:rPr>
              <a:t>Part 2 Section 4 - Understanding Cartridges</a:t>
            </a:r>
            <a:endParaRPr sz="3000">
              <a:latin typeface="Bungee"/>
              <a:ea typeface="Bungee"/>
              <a:cs typeface="Bungee"/>
              <a:sym typeface="Bungee"/>
            </a:endParaRPr>
          </a:p>
        </p:txBody>
      </p:sp>
      <p:sp>
        <p:nvSpPr>
          <p:cNvPr id="250" name="Google Shape;250;p34"/>
          <p:cNvSpPr txBox="1"/>
          <p:nvPr>
            <p:ph idx="2" type="body"/>
          </p:nvPr>
        </p:nvSpPr>
        <p:spPr>
          <a:xfrm>
            <a:off x="4939500" y="0"/>
            <a:ext cx="3837000" cy="279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Generally made of Nitrocellulose, Centralites, Tin compounds and Potassium derivative. They can be in the shape of shavings, balls, cylinders, strips, etc. The shape determines the composition. Usually coated in Graphite to prevent static discharge setting off the compounds.</a:t>
            </a:r>
            <a:endParaRPr sz="1100">
              <a:solidFill>
                <a:srgbClr val="000000"/>
              </a:solidFill>
              <a:latin typeface="Arial"/>
              <a:ea typeface="Arial"/>
              <a:cs typeface="Arial"/>
              <a:sym typeface="Arial"/>
            </a:endParaRPr>
          </a:p>
        </p:txBody>
      </p:sp>
      <p:sp>
        <p:nvSpPr>
          <p:cNvPr id="251" name="Google Shape;251;p34"/>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Component:</a:t>
            </a:r>
            <a:endParaRPr sz="3000">
              <a:solidFill>
                <a:srgbClr val="FFFFFF"/>
              </a:solidFill>
            </a:endParaRPr>
          </a:p>
          <a:p>
            <a:pPr indent="0" lvl="0" marL="0" rtl="0" algn="ctr">
              <a:spcBef>
                <a:spcPts val="0"/>
              </a:spcBef>
              <a:spcAft>
                <a:spcPts val="0"/>
              </a:spcAft>
              <a:buNone/>
            </a:pPr>
            <a:r>
              <a:rPr lang="en" sz="3000">
                <a:solidFill>
                  <a:srgbClr val="FFFFFF"/>
                </a:solidFill>
              </a:rPr>
              <a:t>Powder</a:t>
            </a:r>
            <a:endParaRPr sz="3000">
              <a:solidFill>
                <a:srgbClr val="FFFFFF"/>
              </a:solidFill>
            </a:endParaRPr>
          </a:p>
        </p:txBody>
      </p:sp>
      <p:pic>
        <p:nvPicPr>
          <p:cNvPr id="252" name="Google Shape;252;p34"/>
          <p:cNvPicPr preferRelativeResize="0"/>
          <p:nvPr/>
        </p:nvPicPr>
        <p:blipFill>
          <a:blip r:embed="rId3">
            <a:alphaModFix/>
          </a:blip>
          <a:stretch>
            <a:fillRect/>
          </a:stretch>
        </p:blipFill>
        <p:spPr>
          <a:xfrm>
            <a:off x="4566425" y="2791700"/>
            <a:ext cx="4577573" cy="23517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5"/>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Bungee"/>
                <a:ea typeface="Bungee"/>
                <a:cs typeface="Bungee"/>
                <a:sym typeface="Bungee"/>
              </a:rPr>
              <a:t>Part 2 Section 4 - Understanding Cartridges</a:t>
            </a:r>
            <a:endParaRPr sz="3000">
              <a:latin typeface="Bungee"/>
              <a:ea typeface="Bungee"/>
              <a:cs typeface="Bungee"/>
              <a:sym typeface="Bungee"/>
            </a:endParaRPr>
          </a:p>
        </p:txBody>
      </p:sp>
      <p:sp>
        <p:nvSpPr>
          <p:cNvPr id="258" name="Google Shape;258;p35"/>
          <p:cNvSpPr txBox="1"/>
          <p:nvPr>
            <p:ph idx="2" type="body"/>
          </p:nvPr>
        </p:nvSpPr>
        <p:spPr>
          <a:xfrm>
            <a:off x="4939500" y="0"/>
            <a:ext cx="3837000" cy="310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000000"/>
                </a:solidFill>
                <a:latin typeface="Arial"/>
                <a:ea typeface="Arial"/>
                <a:cs typeface="Arial"/>
                <a:sym typeface="Arial"/>
              </a:rPr>
              <a:t>Centerfire and Rimfire cartridges are fundamentally similar, but how the priming charge is applied is different.</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Rimfire cartridges (primarily .22 variety) the priming charge is coating the entire inner bottom of the casing, and the case is thin enough for a hammer to crimp the case upon striking, setting off the charge.</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Centerfire cartridges have the priming compound in a small cap placed in the center of the casing. This allows for a more reliable charge. This also allows for a thicker casing to make more efficient cartridges.</a:t>
            </a:r>
            <a:endParaRPr sz="1100">
              <a:solidFill>
                <a:srgbClr val="000000"/>
              </a:solidFill>
              <a:latin typeface="Arial"/>
              <a:ea typeface="Arial"/>
              <a:cs typeface="Arial"/>
              <a:sym typeface="Arial"/>
            </a:endParaRPr>
          </a:p>
        </p:txBody>
      </p:sp>
      <p:sp>
        <p:nvSpPr>
          <p:cNvPr id="259" name="Google Shape;259;p35"/>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Component:</a:t>
            </a:r>
            <a:endParaRPr sz="3000">
              <a:solidFill>
                <a:srgbClr val="FFFFFF"/>
              </a:solidFill>
            </a:endParaRPr>
          </a:p>
          <a:p>
            <a:pPr indent="0" lvl="0" marL="0" rtl="0" algn="ctr">
              <a:spcBef>
                <a:spcPts val="0"/>
              </a:spcBef>
              <a:spcAft>
                <a:spcPts val="0"/>
              </a:spcAft>
              <a:buNone/>
            </a:pPr>
            <a:r>
              <a:rPr lang="en" sz="3000">
                <a:solidFill>
                  <a:srgbClr val="FFFFFF"/>
                </a:solidFill>
              </a:rPr>
              <a:t>Primer</a:t>
            </a:r>
            <a:endParaRPr sz="3000">
              <a:solidFill>
                <a:srgbClr val="FFFFFF"/>
              </a:solidFill>
            </a:endParaRPr>
          </a:p>
        </p:txBody>
      </p:sp>
      <p:pic>
        <p:nvPicPr>
          <p:cNvPr id="260" name="Google Shape;260;p35"/>
          <p:cNvPicPr preferRelativeResize="0"/>
          <p:nvPr/>
        </p:nvPicPr>
        <p:blipFill>
          <a:blip r:embed="rId3">
            <a:alphaModFix/>
          </a:blip>
          <a:stretch>
            <a:fillRect/>
          </a:stretch>
        </p:blipFill>
        <p:spPr>
          <a:xfrm>
            <a:off x="7049325" y="3105075"/>
            <a:ext cx="1978050" cy="2038425"/>
          </a:xfrm>
          <a:prstGeom prst="rect">
            <a:avLst/>
          </a:prstGeom>
          <a:noFill/>
          <a:ln>
            <a:noFill/>
          </a:ln>
        </p:spPr>
      </p:pic>
      <p:pic>
        <p:nvPicPr>
          <p:cNvPr id="261" name="Google Shape;261;p35"/>
          <p:cNvPicPr preferRelativeResize="0"/>
          <p:nvPr/>
        </p:nvPicPr>
        <p:blipFill>
          <a:blip r:embed="rId4">
            <a:alphaModFix/>
          </a:blip>
          <a:stretch>
            <a:fillRect/>
          </a:stretch>
        </p:blipFill>
        <p:spPr>
          <a:xfrm>
            <a:off x="4553875" y="3105075"/>
            <a:ext cx="2495450" cy="2038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Bungee"/>
                <a:ea typeface="Bungee"/>
                <a:cs typeface="Bungee"/>
                <a:sym typeface="Bungee"/>
              </a:rPr>
              <a:t>Part 2 Section 4 - Understanding Cartridges</a:t>
            </a:r>
            <a:endParaRPr sz="3000">
              <a:latin typeface="Bungee"/>
              <a:ea typeface="Bungee"/>
              <a:cs typeface="Bungee"/>
              <a:sym typeface="Bungee"/>
            </a:endParaRPr>
          </a:p>
        </p:txBody>
      </p:sp>
      <p:sp>
        <p:nvSpPr>
          <p:cNvPr id="267" name="Google Shape;267;p36"/>
          <p:cNvSpPr txBox="1"/>
          <p:nvPr>
            <p:ph idx="2" type="body"/>
          </p:nvPr>
        </p:nvSpPr>
        <p:spPr>
          <a:xfrm>
            <a:off x="5057350" y="0"/>
            <a:ext cx="3837000" cy="2791800"/>
          </a:xfrm>
          <a:prstGeom prst="rect">
            <a:avLst/>
          </a:prstGeom>
        </p:spPr>
        <p:txBody>
          <a:bodyPr anchorCtr="0" anchor="ctr"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Projectile that leaves the gun by the produced kinetic energy from the discharge of the firing compound.</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Generally made of lead, steel or copper. Can be made of polymer, rubber, or other various materials.</a:t>
            </a:r>
            <a:endParaRPr sz="1100">
              <a:solidFill>
                <a:srgbClr val="000000"/>
              </a:solidFill>
              <a:latin typeface="Arial"/>
              <a:ea typeface="Arial"/>
              <a:cs typeface="Arial"/>
              <a:sym typeface="Arial"/>
            </a:endParaRPr>
          </a:p>
        </p:txBody>
      </p:sp>
      <p:sp>
        <p:nvSpPr>
          <p:cNvPr id="268" name="Google Shape;268;p36"/>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rPr>
              <a:t>Component:</a:t>
            </a:r>
            <a:endParaRPr sz="3000">
              <a:solidFill>
                <a:srgbClr val="FFFFFF"/>
              </a:solidFill>
            </a:endParaRPr>
          </a:p>
          <a:p>
            <a:pPr indent="0" lvl="0" marL="0" rtl="0" algn="ctr">
              <a:spcBef>
                <a:spcPts val="0"/>
              </a:spcBef>
              <a:spcAft>
                <a:spcPts val="0"/>
              </a:spcAft>
              <a:buNone/>
            </a:pPr>
            <a:r>
              <a:rPr lang="en" sz="3000">
                <a:solidFill>
                  <a:srgbClr val="FFFFFF"/>
                </a:solidFill>
              </a:rPr>
              <a:t>Bullet</a:t>
            </a:r>
            <a:endParaRPr sz="3000">
              <a:solidFill>
                <a:srgbClr val="FFFFFF"/>
              </a:solidFill>
            </a:endParaRPr>
          </a:p>
        </p:txBody>
      </p:sp>
      <p:pic>
        <p:nvPicPr>
          <p:cNvPr id="269" name="Google Shape;269;p36"/>
          <p:cNvPicPr preferRelativeResize="0"/>
          <p:nvPr/>
        </p:nvPicPr>
        <p:blipFill>
          <a:blip r:embed="rId3">
            <a:alphaModFix/>
          </a:blip>
          <a:stretch>
            <a:fillRect/>
          </a:stretch>
        </p:blipFill>
        <p:spPr>
          <a:xfrm>
            <a:off x="4566425" y="2791700"/>
            <a:ext cx="4562400" cy="2351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2400">
                <a:solidFill>
                  <a:srgbClr val="FFFFFF"/>
                </a:solidFill>
                <a:latin typeface="Bungee"/>
                <a:ea typeface="Bungee"/>
                <a:cs typeface="Bungee"/>
                <a:sym typeface="Bungee"/>
              </a:rPr>
              <a:t>Part 2 Section 5 - Ammo Storage and care</a:t>
            </a:r>
            <a:endParaRPr sz="2400">
              <a:latin typeface="Bungee"/>
              <a:ea typeface="Bungee"/>
              <a:cs typeface="Bungee"/>
              <a:sym typeface="Bungee"/>
            </a:endParaRPr>
          </a:p>
          <a:p>
            <a:pPr indent="0" lvl="0" marL="0" rtl="0" algn="l">
              <a:spcBef>
                <a:spcPts val="1600"/>
              </a:spcBef>
              <a:spcAft>
                <a:spcPts val="0"/>
              </a:spcAft>
              <a:buNone/>
            </a:pPr>
            <a:r>
              <a:t/>
            </a:r>
            <a:endParaRPr/>
          </a:p>
        </p:txBody>
      </p:sp>
      <p:sp>
        <p:nvSpPr>
          <p:cNvPr id="275" name="Google Shape;275;p37"/>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Always store in factory container; This ensures quick and easy identification of the cartridge. Also provides convenient storage.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Do not expose to water or solvent/cleaner</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Rounds are not completely air-tight and moisture can indeed penetrate and ruin the firing powder, causing a dud round or deteriorating the charge enough to produce an incomplete discharge.</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Do not rely completely on rounds that have been “sealed” to such elements. They are reliable, but not 100% efficient in that regard</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Store out of reach of children and unauthorized persons.</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Ammo does not require a firearm to be dangerous. Do not give people the opportunity to find work-arounds.</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Storing your ammunition with your firearms is also not ideal in case of a break in or if temperatures fluctuate or increase to high levels of heat, which may eventually lead to discharge of the cartridge.</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Long-Term storage should include;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Keep ammunition dry</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Protect ammunition from theft, unauthorized use/discharge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Maintain low humidity levels</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Stable temperatures between 50-70 degrees </a:t>
            </a:r>
            <a:r>
              <a:rPr lang="en" sz="1200">
                <a:solidFill>
                  <a:srgbClr val="000000"/>
                </a:solidFill>
                <a:latin typeface="Arial"/>
                <a:ea typeface="Arial"/>
                <a:cs typeface="Arial"/>
                <a:sym typeface="Arial"/>
              </a:rPr>
              <a:t>Fahrenheit</a:t>
            </a:r>
            <a:endParaRPr sz="12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Bungee"/>
                <a:ea typeface="Bungee"/>
                <a:cs typeface="Bungee"/>
                <a:sym typeface="Bungee"/>
              </a:rPr>
              <a:t>Part 2 Section 6 - Common Malfunctions</a:t>
            </a:r>
            <a:endParaRPr sz="2400">
              <a:latin typeface="Bungee"/>
              <a:ea typeface="Bungee"/>
              <a:cs typeface="Bungee"/>
              <a:sym typeface="Bungee"/>
            </a:endParaRPr>
          </a:p>
        </p:txBody>
      </p:sp>
      <p:sp>
        <p:nvSpPr>
          <p:cNvPr id="281" name="Google Shape;281;p38"/>
          <p:cNvSpPr txBox="1"/>
          <p:nvPr>
            <p:ph idx="1" type="body"/>
          </p:nvPr>
        </p:nvSpPr>
        <p:spPr>
          <a:xfrm>
            <a:off x="311700" y="1178400"/>
            <a:ext cx="8520600" cy="3965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Dud Rounds</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No discharge from the round</a:t>
            </a:r>
            <a:endParaRPr sz="1100">
              <a:solidFill>
                <a:srgbClr val="000000"/>
              </a:solidFill>
              <a:latin typeface="Arial"/>
              <a:ea typeface="Arial"/>
              <a:cs typeface="Arial"/>
              <a:sym typeface="Arial"/>
            </a:endParaRPr>
          </a:p>
          <a:p>
            <a:pPr indent="-292100" lvl="2" marL="13716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What to do:</a:t>
            </a:r>
            <a:r>
              <a:rPr lang="en" sz="1000">
                <a:solidFill>
                  <a:srgbClr val="000000"/>
                </a:solidFill>
                <a:latin typeface="Arial"/>
                <a:ea typeface="Arial"/>
                <a:cs typeface="Arial"/>
                <a:sym typeface="Arial"/>
              </a:rPr>
              <a:t> Keep the gun pointed downrange with your finger off the trigger for 30 seconds, in case it’s actually a Delayed Discharge.  After 30 seconds, clear the gun and place it on the firing line, pointed downrange with the slide locked open, then put the dud round in the range’s hot/live box, which should be clearly marked.</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Incomplete Discharge (Squib loads)</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Partial discharge; Round may not leave barrel of firearm, causing blockage and great risk if fired again.</a:t>
            </a:r>
            <a:endParaRPr sz="1100">
              <a:solidFill>
                <a:srgbClr val="000000"/>
              </a:solidFill>
              <a:latin typeface="Arial"/>
              <a:ea typeface="Arial"/>
              <a:cs typeface="Arial"/>
              <a:sym typeface="Arial"/>
            </a:endParaRPr>
          </a:p>
          <a:p>
            <a:pPr indent="-292100" lvl="2" marL="13716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What to do:</a:t>
            </a:r>
            <a:r>
              <a:rPr lang="en" sz="1000">
                <a:solidFill>
                  <a:srgbClr val="000000"/>
                </a:solidFill>
                <a:latin typeface="Arial"/>
                <a:ea typeface="Arial"/>
                <a:cs typeface="Arial"/>
                <a:sym typeface="Arial"/>
              </a:rPr>
              <a:t> </a:t>
            </a:r>
            <a:r>
              <a:rPr b="1" i="1" lang="en" sz="1000" u="sng">
                <a:solidFill>
                  <a:srgbClr val="000000"/>
                </a:solidFill>
                <a:latin typeface="Arial"/>
                <a:ea typeface="Arial"/>
                <a:cs typeface="Arial"/>
                <a:sym typeface="Arial"/>
              </a:rPr>
              <a:t>Stop firing!</a:t>
            </a:r>
            <a:r>
              <a:rPr lang="en" sz="1000">
                <a:solidFill>
                  <a:srgbClr val="000000"/>
                </a:solidFill>
                <a:latin typeface="Arial"/>
                <a:ea typeface="Arial"/>
                <a:cs typeface="Arial"/>
                <a:sym typeface="Arial"/>
              </a:rPr>
              <a:t> Clear the gun and step away from the firing line. Have the gun inspected for damage by a qualified gunsmith. </a:t>
            </a:r>
            <a:r>
              <a:rPr i="1" lang="en" sz="1000">
                <a:solidFill>
                  <a:srgbClr val="000000"/>
                </a:solidFill>
                <a:latin typeface="Arial"/>
                <a:ea typeface="Arial"/>
                <a:cs typeface="Arial"/>
                <a:sym typeface="Arial"/>
              </a:rPr>
              <a:t>In a worst case, you may need to replace the barrel.</a:t>
            </a:r>
            <a:endParaRPr i="1" sz="1000">
              <a:solidFill>
                <a:srgbClr val="000000"/>
              </a:solidFill>
              <a:latin typeface="Arial"/>
              <a:ea typeface="Arial"/>
              <a:cs typeface="Arial"/>
              <a:sym typeface="Arial"/>
            </a:endParaRPr>
          </a:p>
          <a:p>
            <a:pPr indent="0" lvl="0" marL="0" rtl="0" algn="l">
              <a:spcBef>
                <a:spcPts val="0"/>
              </a:spcBef>
              <a:spcAft>
                <a:spcPts val="0"/>
              </a:spcAft>
              <a:buNone/>
            </a:pPr>
            <a:r>
              <a:t/>
            </a:r>
            <a:endParaRPr b="1"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Delayed Discharge</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Firing compound has a delayed reaction in its cycle. Perceived delay (up to a few seconds) before proper discharge. More common in older, surplus ammunitions that have seen inadequate storage.</a:t>
            </a:r>
            <a:endParaRPr sz="1100">
              <a:solidFill>
                <a:srgbClr val="000000"/>
              </a:solidFill>
              <a:latin typeface="Arial"/>
              <a:ea typeface="Arial"/>
              <a:cs typeface="Arial"/>
              <a:sym typeface="Arial"/>
            </a:endParaRPr>
          </a:p>
          <a:p>
            <a:pPr indent="-292100" lvl="2" marL="1371600" rtl="0" algn="l">
              <a:spcBef>
                <a:spcPts val="0"/>
              </a:spcBef>
              <a:spcAft>
                <a:spcPts val="0"/>
              </a:spcAft>
              <a:buClr>
                <a:srgbClr val="000000"/>
              </a:buClr>
              <a:buSzPts val="1000"/>
              <a:buFont typeface="Arial"/>
              <a:buChar char="■"/>
            </a:pPr>
            <a:r>
              <a:rPr b="1" lang="en" sz="1000">
                <a:solidFill>
                  <a:srgbClr val="000000"/>
                </a:solidFill>
                <a:latin typeface="Arial"/>
                <a:ea typeface="Arial"/>
                <a:cs typeface="Arial"/>
                <a:sym typeface="Arial"/>
              </a:rPr>
              <a:t>What to do:</a:t>
            </a:r>
            <a:r>
              <a:rPr lang="en" sz="1000">
                <a:solidFill>
                  <a:srgbClr val="000000"/>
                </a:solidFill>
                <a:latin typeface="Arial"/>
                <a:ea typeface="Arial"/>
                <a:cs typeface="Arial"/>
                <a:sym typeface="Arial"/>
              </a:rPr>
              <a:t> Keep the gun pointed downrange with your finger off the trigger for 30 seconds, or until the round </a:t>
            </a:r>
            <a:r>
              <a:rPr lang="en" sz="1000">
                <a:solidFill>
                  <a:srgbClr val="000000"/>
                </a:solidFill>
                <a:latin typeface="Arial"/>
                <a:ea typeface="Arial"/>
                <a:cs typeface="Arial"/>
                <a:sym typeface="Arial"/>
              </a:rPr>
              <a:t>goes off, same as a dud round, except it will discharge at some point.</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sz="10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Failure to Eject</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Spent casing does not leave firearm completely, or does not leave the chamber properly.</a:t>
            </a:r>
            <a:endParaRPr sz="1100">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b="1" lang="en" sz="1000">
                <a:solidFill>
                  <a:srgbClr val="000000"/>
                </a:solidFill>
                <a:latin typeface="Arial"/>
                <a:ea typeface="Arial"/>
                <a:cs typeface="Arial"/>
                <a:sym typeface="Arial"/>
              </a:rPr>
              <a:t>What to do:</a:t>
            </a:r>
            <a:r>
              <a:rPr lang="en" sz="1000">
                <a:solidFill>
                  <a:srgbClr val="000000"/>
                </a:solidFill>
                <a:latin typeface="Arial"/>
                <a:ea typeface="Arial"/>
                <a:cs typeface="Arial"/>
                <a:sym typeface="Arial"/>
              </a:rPr>
              <a:t> Remove the magazine from the gun, then clear it as you normally would.</a:t>
            </a:r>
            <a:endParaRPr sz="10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Bungee"/>
                <a:ea typeface="Bungee"/>
                <a:cs typeface="Bungee"/>
                <a:sym typeface="Bungee"/>
              </a:rPr>
              <a:t>Part 2 Section 6 - Common Malfunctions (Cont.)</a:t>
            </a:r>
            <a:endParaRPr sz="2200">
              <a:latin typeface="Bungee"/>
              <a:ea typeface="Bungee"/>
              <a:cs typeface="Bungee"/>
              <a:sym typeface="Bungee"/>
            </a:endParaRPr>
          </a:p>
          <a:p>
            <a:pPr indent="0" lvl="0" marL="0" rtl="0" algn="l">
              <a:spcBef>
                <a:spcPts val="0"/>
              </a:spcBef>
              <a:spcAft>
                <a:spcPts val="0"/>
              </a:spcAft>
              <a:buNone/>
            </a:pPr>
            <a:r>
              <a:t/>
            </a:r>
            <a:endParaRPr/>
          </a:p>
        </p:txBody>
      </p:sp>
      <p:sp>
        <p:nvSpPr>
          <p:cNvPr id="287" name="Google Shape;287;p39"/>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Failure to Feed</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Round does not leave magazine properly and does not chamber properly.</a:t>
            </a:r>
            <a:endParaRPr sz="1100">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What to do:</a:t>
            </a:r>
            <a:r>
              <a:rPr lang="en" sz="1100">
                <a:solidFill>
                  <a:srgbClr val="000000"/>
                </a:solidFill>
                <a:latin typeface="Arial"/>
                <a:ea typeface="Arial"/>
                <a:cs typeface="Arial"/>
                <a:sym typeface="Arial"/>
              </a:rPr>
              <a:t> Clear the gun and place it on the firing line, pointed downrange with the slide locked open, then put the failed round in the range’s hot/live box, which should be clearly marked.  Ask the RSO where it is if you can’t find it, or if you cannot get the gun cleared, as it can be locked up by this type of malfunction.</a:t>
            </a:r>
            <a:endParaRPr sz="1100">
              <a:solidFill>
                <a:srgbClr val="000000"/>
              </a:solidFill>
              <a:latin typeface="Arial"/>
              <a:ea typeface="Arial"/>
              <a:cs typeface="Arial"/>
              <a:sym typeface="Arial"/>
            </a:endParaRPr>
          </a:p>
          <a:p>
            <a:pPr indent="-298450" lvl="3" marL="18288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The round may have had the bullet pushed too far back into the case by the failed feed, which could be dangerous.</a:t>
            </a:r>
            <a:endParaRPr sz="1100">
              <a:solidFill>
                <a:srgbClr val="000000"/>
              </a:solidFill>
              <a:latin typeface="Arial"/>
              <a:ea typeface="Arial"/>
              <a:cs typeface="Arial"/>
              <a:sym typeface="Arial"/>
            </a:endParaRPr>
          </a:p>
          <a:p>
            <a:pPr indent="-298450" lvl="3" marL="18288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If this happens more than once with a particular box or brand of ammo, it may be incompatible with your gun and you should avoid it in the future.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b="1" lang="en" sz="1100">
                <a:solidFill>
                  <a:srgbClr val="000000"/>
                </a:solidFill>
                <a:latin typeface="Arial"/>
                <a:ea typeface="Arial"/>
                <a:cs typeface="Arial"/>
                <a:sym typeface="Arial"/>
              </a:rPr>
              <a:t>Hammer-follow (Slamfire)</a:t>
            </a:r>
            <a:endParaRPr b="1" sz="1100">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Firing mechanism has an issue that prevents it from working as intended. Cartridge is fired as the reloading cycle is completing after first round has been fired. Extremely dangerous, and can be considered “fully automatic” fire, even if your firearm isn’t technically equipped to do so.</a:t>
            </a:r>
            <a:endParaRPr sz="1100">
              <a:solidFill>
                <a:srgbClr val="000000"/>
              </a:solidFill>
              <a:latin typeface="Arial"/>
              <a:ea typeface="Arial"/>
              <a:cs typeface="Arial"/>
              <a:sym typeface="Arial"/>
            </a:endParaRPr>
          </a:p>
          <a:p>
            <a:pPr indent="-298450" lvl="2" marL="1371600" rtl="0" algn="l">
              <a:spcBef>
                <a:spcPts val="0"/>
              </a:spcBef>
              <a:spcAft>
                <a:spcPts val="0"/>
              </a:spcAft>
              <a:buClr>
                <a:srgbClr val="000000"/>
              </a:buClr>
              <a:buSzPts val="1100"/>
              <a:buFont typeface="Arial"/>
              <a:buChar char="■"/>
            </a:pPr>
            <a:r>
              <a:rPr lang="en" sz="1100">
                <a:solidFill>
                  <a:srgbClr val="000000"/>
                </a:solidFill>
                <a:latin typeface="Arial"/>
                <a:ea typeface="Arial"/>
                <a:cs typeface="Arial"/>
                <a:sym typeface="Arial"/>
              </a:rPr>
              <a:t>Dirt, fouling, grease, etc. has gotten in around/behind the firing pin, holding it in an extended position and allowing it to strike the primer as the cartridge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581325" y="2156250"/>
            <a:ext cx="5572200" cy="21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have </a:t>
            </a:r>
            <a:r>
              <a:rPr lang="en"/>
              <a:t>successfully</a:t>
            </a:r>
            <a:r>
              <a:rPr lang="en"/>
              <a:t> completed INtro to Pistols FSF101.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Questions?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296" name="Shape 296"/>
        <p:cNvGrpSpPr/>
        <p:nvPr/>
      </p:nvGrpSpPr>
      <p:grpSpPr>
        <a:xfrm>
          <a:off x="0" y="0"/>
          <a:ext cx="0" cy="0"/>
          <a:chOff x="0" y="0"/>
          <a:chExt cx="0" cy="0"/>
        </a:xfrm>
      </p:grpSpPr>
      <p:pic>
        <p:nvPicPr>
          <p:cNvPr id="297" name="Google Shape;297;p41"/>
          <p:cNvPicPr preferRelativeResize="0"/>
          <p:nvPr/>
        </p:nvPicPr>
        <p:blipFill>
          <a:blip r:embed="rId3">
            <a:alphaModFix amt="42000"/>
          </a:blip>
          <a:stretch>
            <a:fillRect/>
          </a:stretch>
        </p:blipFill>
        <p:spPr>
          <a:xfrm>
            <a:off x="0" y="0"/>
            <a:ext cx="9144004" cy="5143497"/>
          </a:xfrm>
          <a:prstGeom prst="rect">
            <a:avLst/>
          </a:prstGeom>
          <a:no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298" name="Google Shape;298;p41"/>
          <p:cNvSpPr txBox="1"/>
          <p:nvPr>
            <p:ph idx="1" type="body"/>
          </p:nvPr>
        </p:nvSpPr>
        <p:spPr>
          <a:xfrm>
            <a:off x="0" y="1969500"/>
            <a:ext cx="9144000" cy="6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000000"/>
                </a:solidFill>
              </a:rPr>
              <a:t>__________________________________________________________</a:t>
            </a:r>
            <a:endParaRPr b="1" sz="2400">
              <a:solidFill>
                <a:srgbClr val="000000"/>
              </a:solidFill>
            </a:endParaRPr>
          </a:p>
        </p:txBody>
      </p:sp>
      <p:sp>
        <p:nvSpPr>
          <p:cNvPr id="299" name="Google Shape;299;p41"/>
          <p:cNvSpPr txBox="1"/>
          <p:nvPr>
            <p:ph type="title"/>
          </p:nvPr>
        </p:nvSpPr>
        <p:spPr>
          <a:xfrm>
            <a:off x="0" y="0"/>
            <a:ext cx="9144000" cy="75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i="1" lang="en" sz="3000">
                <a:solidFill>
                  <a:srgbClr val="000000"/>
                </a:solidFill>
                <a:latin typeface="Petit Formal Script"/>
                <a:ea typeface="Petit Formal Script"/>
                <a:cs typeface="Petit Formal Script"/>
                <a:sym typeface="Petit Formal Script"/>
              </a:rPr>
              <a:t>-= </a:t>
            </a:r>
            <a:r>
              <a:rPr i="1" lang="en" sz="3000">
                <a:solidFill>
                  <a:srgbClr val="000000"/>
                </a:solidFill>
                <a:latin typeface="Petit Formal Script"/>
                <a:ea typeface="Petit Formal Script"/>
                <a:cs typeface="Petit Formal Script"/>
                <a:sym typeface="Petit Formal Script"/>
              </a:rPr>
              <a:t>CONGRATULATIONS =-</a:t>
            </a:r>
            <a:endParaRPr i="1" sz="3000">
              <a:solidFill>
                <a:srgbClr val="000000"/>
              </a:solidFill>
              <a:latin typeface="Petit Formal Script"/>
              <a:ea typeface="Petit Formal Script"/>
              <a:cs typeface="Petit Formal Script"/>
              <a:sym typeface="Petit Formal Script"/>
            </a:endParaRPr>
          </a:p>
        </p:txBody>
      </p:sp>
      <p:sp>
        <p:nvSpPr>
          <p:cNvPr id="300" name="Google Shape;300;p41"/>
          <p:cNvSpPr txBox="1"/>
          <p:nvPr/>
        </p:nvSpPr>
        <p:spPr>
          <a:xfrm>
            <a:off x="150" y="2598300"/>
            <a:ext cx="9143700" cy="85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Franklin Gothic"/>
                <a:ea typeface="Franklin Gothic"/>
                <a:cs typeface="Franklin Gothic"/>
                <a:sym typeface="Franklin Gothic"/>
              </a:rPr>
              <a:t>For successfully </a:t>
            </a:r>
            <a:r>
              <a:rPr b="1" lang="en" sz="1800">
                <a:latin typeface="Franklin Gothic"/>
                <a:ea typeface="Franklin Gothic"/>
                <a:cs typeface="Franklin Gothic"/>
                <a:sym typeface="Franklin Gothic"/>
              </a:rPr>
              <a:t>completing</a:t>
            </a:r>
            <a:r>
              <a:rPr b="1" lang="en" sz="1800">
                <a:latin typeface="Franklin Gothic"/>
                <a:ea typeface="Franklin Gothic"/>
                <a:cs typeface="Franklin Gothic"/>
                <a:sym typeface="Franklin Gothic"/>
              </a:rPr>
              <a:t> the Socialist Rifle Association FSF101 - Intro To Pistols Course</a:t>
            </a:r>
            <a:endParaRPr b="1" sz="1800">
              <a:latin typeface="Franklin Gothic"/>
              <a:ea typeface="Franklin Gothic"/>
              <a:cs typeface="Franklin Gothic"/>
              <a:sym typeface="Franklin Gothic"/>
            </a:endParaRPr>
          </a:p>
          <a:p>
            <a:pPr indent="0" lvl="0" marL="0" rtl="0" algn="ctr">
              <a:spcBef>
                <a:spcPts val="0"/>
              </a:spcBef>
              <a:spcAft>
                <a:spcPts val="0"/>
              </a:spcAft>
              <a:buNone/>
            </a:pPr>
            <a:r>
              <a:rPr b="1" lang="en" sz="1800">
                <a:latin typeface="Franklin Gothic"/>
                <a:ea typeface="Franklin Gothic"/>
                <a:cs typeface="Franklin Gothic"/>
                <a:sym typeface="Franklin Gothic"/>
              </a:rPr>
              <a:t>taught by a certified Socialist Rifle Association Instructor</a:t>
            </a:r>
            <a:endParaRPr b="1" sz="1800">
              <a:latin typeface="Franklin Gothic"/>
              <a:ea typeface="Franklin Gothic"/>
              <a:cs typeface="Franklin Gothic"/>
              <a:sym typeface="Franklin Gothic"/>
            </a:endParaRPr>
          </a:p>
          <a:p>
            <a:pPr indent="0" lvl="0" marL="0" rtl="0" algn="l">
              <a:spcBef>
                <a:spcPts val="0"/>
              </a:spcBef>
              <a:spcAft>
                <a:spcPts val="0"/>
              </a:spcAft>
              <a:buNone/>
            </a:pPr>
            <a:r>
              <a:t/>
            </a:r>
            <a:endParaRPr>
              <a:latin typeface="Franklin Gothic"/>
              <a:ea typeface="Franklin Gothic"/>
              <a:cs typeface="Franklin Gothic"/>
              <a:sym typeface="Franklin Gothic"/>
            </a:endParaRPr>
          </a:p>
          <a:p>
            <a:pPr indent="0" lvl="0" marL="0" rtl="0" algn="l">
              <a:spcBef>
                <a:spcPts val="0"/>
              </a:spcBef>
              <a:spcAft>
                <a:spcPts val="0"/>
              </a:spcAft>
              <a:buNone/>
            </a:pPr>
            <a:r>
              <a:t/>
            </a:r>
            <a:endParaRPr>
              <a:latin typeface="Franklin Gothic"/>
              <a:ea typeface="Franklin Gothic"/>
              <a:cs typeface="Franklin Gothic"/>
              <a:sym typeface="Franklin Gothic"/>
            </a:endParaRPr>
          </a:p>
        </p:txBody>
      </p:sp>
      <p:sp>
        <p:nvSpPr>
          <p:cNvPr id="301" name="Google Shape;301;p41"/>
          <p:cNvSpPr txBox="1"/>
          <p:nvPr/>
        </p:nvSpPr>
        <p:spPr>
          <a:xfrm>
            <a:off x="2790600" y="1074000"/>
            <a:ext cx="3562800" cy="5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Franklin Gothic"/>
                <a:ea typeface="Franklin Gothic"/>
                <a:cs typeface="Franklin Gothic"/>
                <a:sym typeface="Franklin Gothic"/>
              </a:rPr>
              <a:t>This document certifies and is hereby awarded to</a:t>
            </a:r>
            <a:endParaRPr b="1" sz="1800">
              <a:latin typeface="Franklin Gothic"/>
              <a:ea typeface="Franklin Gothic"/>
              <a:cs typeface="Franklin Gothic"/>
              <a:sym typeface="Franklin Gothic"/>
            </a:endParaRPr>
          </a:p>
        </p:txBody>
      </p:sp>
      <p:sp>
        <p:nvSpPr>
          <p:cNvPr id="302" name="Google Shape;302;p41"/>
          <p:cNvSpPr txBox="1"/>
          <p:nvPr/>
        </p:nvSpPr>
        <p:spPr>
          <a:xfrm>
            <a:off x="200750" y="3989350"/>
            <a:ext cx="2358600" cy="10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ranklin Gothic"/>
                <a:ea typeface="Franklin Gothic"/>
                <a:cs typeface="Franklin Gothic"/>
                <a:sym typeface="Franklin Gothic"/>
              </a:rPr>
              <a:t>Instructor Name</a:t>
            </a:r>
            <a:endParaRPr b="1">
              <a:latin typeface="Franklin Gothic"/>
              <a:ea typeface="Franklin Gothic"/>
              <a:cs typeface="Franklin Gothic"/>
              <a:sym typeface="Franklin Gothic"/>
            </a:endParaRPr>
          </a:p>
          <a:p>
            <a:pPr indent="0" lvl="0" marL="0" rtl="0" algn="ctr">
              <a:spcBef>
                <a:spcPts val="0"/>
              </a:spcBef>
              <a:spcAft>
                <a:spcPts val="0"/>
              </a:spcAft>
              <a:buNone/>
            </a:pPr>
            <a:r>
              <a:t/>
            </a:r>
            <a:endParaRPr>
              <a:latin typeface="Franklin Gothic"/>
              <a:ea typeface="Franklin Gothic"/>
              <a:cs typeface="Franklin Gothic"/>
              <a:sym typeface="Franklin Gothic"/>
            </a:endParaRPr>
          </a:p>
          <a:p>
            <a:pPr indent="0" lvl="0" marL="0" rtl="0" algn="ctr">
              <a:spcBef>
                <a:spcPts val="0"/>
              </a:spcBef>
              <a:spcAft>
                <a:spcPts val="0"/>
              </a:spcAft>
              <a:buNone/>
            </a:pPr>
            <a:r>
              <a:rPr lang="en">
                <a:latin typeface="Franklin Gothic"/>
                <a:ea typeface="Franklin Gothic"/>
                <a:cs typeface="Franklin Gothic"/>
                <a:sym typeface="Franklin Gothic"/>
              </a:rPr>
              <a:t>________________________</a:t>
            </a:r>
            <a:endParaRPr>
              <a:latin typeface="Franklin Gothic"/>
              <a:ea typeface="Franklin Gothic"/>
              <a:cs typeface="Franklin Gothic"/>
              <a:sym typeface="Franklin Gothic"/>
            </a:endParaRPr>
          </a:p>
        </p:txBody>
      </p:sp>
      <p:sp>
        <p:nvSpPr>
          <p:cNvPr id="303" name="Google Shape;303;p41"/>
          <p:cNvSpPr txBox="1"/>
          <p:nvPr/>
        </p:nvSpPr>
        <p:spPr>
          <a:xfrm>
            <a:off x="6353400" y="3989350"/>
            <a:ext cx="2358600" cy="10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Franklin Gothic"/>
                <a:ea typeface="Franklin Gothic"/>
                <a:cs typeface="Franklin Gothic"/>
                <a:sym typeface="Franklin Gothic"/>
              </a:rPr>
              <a:t>Date of Completion</a:t>
            </a:r>
            <a:endParaRPr b="1">
              <a:latin typeface="Franklin Gothic"/>
              <a:ea typeface="Franklin Gothic"/>
              <a:cs typeface="Franklin Gothic"/>
              <a:sym typeface="Franklin Gothic"/>
            </a:endParaRPr>
          </a:p>
          <a:p>
            <a:pPr indent="0" lvl="0" marL="0" rtl="0" algn="ctr">
              <a:spcBef>
                <a:spcPts val="0"/>
              </a:spcBef>
              <a:spcAft>
                <a:spcPts val="0"/>
              </a:spcAft>
              <a:buNone/>
            </a:pPr>
            <a:r>
              <a:t/>
            </a:r>
            <a:endParaRPr>
              <a:latin typeface="Franklin Gothic"/>
              <a:ea typeface="Franklin Gothic"/>
              <a:cs typeface="Franklin Gothic"/>
              <a:sym typeface="Franklin Gothic"/>
            </a:endParaRPr>
          </a:p>
          <a:p>
            <a:pPr indent="0" lvl="0" marL="0" rtl="0" algn="ctr">
              <a:spcBef>
                <a:spcPts val="0"/>
              </a:spcBef>
              <a:spcAft>
                <a:spcPts val="0"/>
              </a:spcAft>
              <a:buNone/>
            </a:pPr>
            <a:r>
              <a:rPr lang="en">
                <a:latin typeface="Franklin Gothic"/>
                <a:ea typeface="Franklin Gothic"/>
                <a:cs typeface="Franklin Gothic"/>
                <a:sym typeface="Franklin Gothic"/>
              </a:rPr>
              <a:t>___________________</a:t>
            </a:r>
            <a:endParaRPr>
              <a:latin typeface="Franklin Gothic"/>
              <a:ea typeface="Franklin Gothic"/>
              <a:cs typeface="Franklin Gothic"/>
              <a:sym typeface="Franklin Gothic"/>
            </a:endParaRPr>
          </a:p>
        </p:txBody>
      </p:sp>
      <p:sp>
        <p:nvSpPr>
          <p:cNvPr id="304" name="Google Shape;304;p41"/>
          <p:cNvSpPr txBox="1"/>
          <p:nvPr/>
        </p:nvSpPr>
        <p:spPr>
          <a:xfrm>
            <a:off x="200750" y="4742050"/>
            <a:ext cx="8511300" cy="4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Franklin Gothic"/>
                <a:ea typeface="Franklin Gothic"/>
                <a:cs typeface="Franklin Gothic"/>
                <a:sym typeface="Franklin Gothic"/>
              </a:rPr>
              <a:t>*This is not a State-approved course for </a:t>
            </a:r>
            <a:r>
              <a:rPr lang="en">
                <a:latin typeface="Franklin Gothic"/>
                <a:ea typeface="Franklin Gothic"/>
                <a:cs typeface="Franklin Gothic"/>
                <a:sym typeface="Franklin Gothic"/>
              </a:rPr>
              <a:t>Concealed</a:t>
            </a:r>
            <a:r>
              <a:rPr lang="en">
                <a:latin typeface="Franklin Gothic"/>
                <a:ea typeface="Franklin Gothic"/>
                <a:cs typeface="Franklin Gothic"/>
                <a:sym typeface="Franklin Gothic"/>
              </a:rPr>
              <a:t> Weapons qualification*</a:t>
            </a:r>
            <a:endParaRPr>
              <a:latin typeface="Franklin Gothic"/>
              <a:ea typeface="Franklin Gothic"/>
              <a:cs typeface="Franklin Gothic"/>
              <a:sym typeface="Franklin Gothic"/>
            </a:endParaRPr>
          </a:p>
        </p:txBody>
      </p:sp>
      <p:sp>
        <p:nvSpPr>
          <p:cNvPr id="305" name="Google Shape;305;p41"/>
          <p:cNvSpPr txBox="1"/>
          <p:nvPr/>
        </p:nvSpPr>
        <p:spPr>
          <a:xfrm>
            <a:off x="-300" y="1793125"/>
            <a:ext cx="9144000" cy="52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Franklin Gothic"/>
                <a:ea typeface="Franklin Gothic"/>
                <a:cs typeface="Franklin Gothic"/>
                <a:sym typeface="Franklin Gothic"/>
              </a:rPr>
              <a:t>CLICK TO ADD NAME</a:t>
            </a:r>
            <a:endParaRPr sz="3000">
              <a:latin typeface="Franklin Gothic"/>
              <a:ea typeface="Franklin Gothic"/>
              <a:cs typeface="Franklin Gothic"/>
              <a:sym typeface="Frankli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581325" y="2156250"/>
            <a:ext cx="5572200" cy="219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rgbClr val="FFFF00"/>
                </a:solidFill>
                <a:latin typeface="Franklin Gothic"/>
                <a:ea typeface="Franklin Gothic"/>
                <a:cs typeface="Franklin Gothic"/>
                <a:sym typeface="Franklin Gothic"/>
              </a:rPr>
              <a:t>Disclaimer:</a:t>
            </a:r>
            <a:endParaRPr b="0" sz="2400">
              <a:solidFill>
                <a:srgbClr val="FFFF00"/>
              </a:solidFill>
              <a:latin typeface="Franklin Gothic"/>
              <a:ea typeface="Franklin Gothic"/>
              <a:cs typeface="Franklin Gothic"/>
              <a:sym typeface="Franklin Gothic"/>
            </a:endParaRPr>
          </a:p>
          <a:p>
            <a:pPr indent="0" lvl="0" marL="0" rtl="0" algn="l">
              <a:spcBef>
                <a:spcPts val="0"/>
              </a:spcBef>
              <a:spcAft>
                <a:spcPts val="0"/>
              </a:spcAft>
              <a:buNone/>
            </a:pPr>
            <a:r>
              <a:t/>
            </a:r>
            <a:endParaRPr b="0" sz="2400">
              <a:solidFill>
                <a:srgbClr val="FFFF00"/>
              </a:solidFill>
              <a:latin typeface="Franklin Gothic"/>
              <a:ea typeface="Franklin Gothic"/>
              <a:cs typeface="Franklin Gothic"/>
              <a:sym typeface="Franklin Gothic"/>
            </a:endParaRPr>
          </a:p>
          <a:p>
            <a:pPr indent="0" lvl="0" marL="0" rtl="0" algn="l">
              <a:spcBef>
                <a:spcPts val="0"/>
              </a:spcBef>
              <a:spcAft>
                <a:spcPts val="0"/>
              </a:spcAft>
              <a:buNone/>
            </a:pPr>
            <a:r>
              <a:rPr b="0" lang="en" sz="1400">
                <a:solidFill>
                  <a:srgbClr val="FFFF00"/>
                </a:solidFill>
                <a:latin typeface="Franklin Gothic"/>
                <a:ea typeface="Franklin Gothic"/>
                <a:cs typeface="Franklin Gothic"/>
                <a:sym typeface="Franklin Gothic"/>
              </a:rPr>
              <a:t>Laws governing Use of Force are complex and vary greatly from locale to locale. Always ensure that you are in compliance with any and all relevant laws; consult with a lawyer if you aren’t sure. </a:t>
            </a:r>
            <a:endParaRPr b="0" sz="1400">
              <a:solidFill>
                <a:srgbClr val="FFFF00"/>
              </a:solidFill>
              <a:latin typeface="Franklin Gothic"/>
              <a:ea typeface="Franklin Gothic"/>
              <a:cs typeface="Franklin Gothic"/>
              <a:sym typeface="Franklin Gothic"/>
            </a:endParaRPr>
          </a:p>
          <a:p>
            <a:pPr indent="0" lvl="0" marL="0" rtl="0" algn="l">
              <a:spcBef>
                <a:spcPts val="0"/>
              </a:spcBef>
              <a:spcAft>
                <a:spcPts val="0"/>
              </a:spcAft>
              <a:buNone/>
            </a:pPr>
            <a:r>
              <a:t/>
            </a:r>
            <a:endParaRPr b="0" sz="1400">
              <a:solidFill>
                <a:srgbClr val="FFFF00"/>
              </a:solidFill>
              <a:latin typeface="Franklin Gothic"/>
              <a:ea typeface="Franklin Gothic"/>
              <a:cs typeface="Franklin Gothic"/>
              <a:sym typeface="Franklin Gothic"/>
            </a:endParaRPr>
          </a:p>
          <a:p>
            <a:pPr indent="0" lvl="0" marL="0" rtl="0" algn="l">
              <a:spcBef>
                <a:spcPts val="0"/>
              </a:spcBef>
              <a:spcAft>
                <a:spcPts val="0"/>
              </a:spcAft>
              <a:buNone/>
            </a:pPr>
            <a:r>
              <a:rPr b="0" lang="en" sz="1400" u="sng">
                <a:solidFill>
                  <a:srgbClr val="FFFF00"/>
                </a:solidFill>
                <a:latin typeface="Franklin Gothic"/>
                <a:ea typeface="Franklin Gothic"/>
                <a:cs typeface="Franklin Gothic"/>
                <a:sym typeface="Franklin Gothic"/>
              </a:rPr>
              <a:t>This course is for informational purposes only and does not constitute as legal advice, nor are the Instructors legal representatives.</a:t>
            </a:r>
            <a:endParaRPr b="0" sz="1400" u="sng">
              <a:solidFill>
                <a:srgbClr val="FFFF00"/>
              </a:solidFill>
              <a:latin typeface="Franklin Gothic"/>
              <a:ea typeface="Franklin Gothic"/>
              <a:cs typeface="Franklin Gothic"/>
              <a:sym typeface="Franklin Gothic"/>
            </a:endParaRPr>
          </a:p>
          <a:p>
            <a:pPr indent="0" lvl="0" marL="0" rtl="0" algn="l">
              <a:spcBef>
                <a:spcPts val="0"/>
              </a:spcBef>
              <a:spcAft>
                <a:spcPts val="0"/>
              </a:spcAft>
              <a:buNone/>
            </a:pPr>
            <a:r>
              <a:t/>
            </a:r>
            <a:endParaRPr b="0" sz="1400">
              <a:solidFill>
                <a:srgbClr val="FFFF00"/>
              </a:solidFill>
              <a:latin typeface="Franklin Gothic"/>
              <a:ea typeface="Franklin Gothic"/>
              <a:cs typeface="Franklin Gothic"/>
              <a:sym typeface="Franklin Gothic"/>
            </a:endParaRPr>
          </a:p>
          <a:p>
            <a:pPr indent="0" lvl="0" marL="0" rtl="0" algn="l">
              <a:spcBef>
                <a:spcPts val="0"/>
              </a:spcBef>
              <a:spcAft>
                <a:spcPts val="0"/>
              </a:spcAft>
              <a:buNone/>
            </a:pPr>
            <a:r>
              <a:rPr b="0" lang="en" sz="1400">
                <a:solidFill>
                  <a:srgbClr val="FFFF00"/>
                </a:solidFill>
                <a:latin typeface="Franklin Gothic"/>
                <a:ea typeface="Franklin Gothic"/>
                <a:cs typeface="Franklin Gothic"/>
                <a:sym typeface="Franklin Gothic"/>
              </a:rPr>
              <a:t>This course does not fulfill the requirements for firearms training or for obtaining a license in any jurisdiction where a license is required.</a:t>
            </a:r>
            <a:endParaRPr>
              <a:solidFill>
                <a:srgbClr val="FF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idx="1" type="body"/>
          </p:nvPr>
        </p:nvSpPr>
        <p:spPr>
          <a:xfrm>
            <a:off x="311700" y="1381075"/>
            <a:ext cx="3324900" cy="354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Arial"/>
                <a:ea typeface="Arial"/>
                <a:cs typeface="Arial"/>
                <a:sym typeface="Arial"/>
              </a:rPr>
              <a:t>MAJORITY of “accidental” firearm injuries / deaths result from </a:t>
            </a:r>
            <a:r>
              <a:rPr b="1" i="1" lang="en" sz="1400" u="sng">
                <a:solidFill>
                  <a:srgbClr val="000000"/>
                </a:solidFill>
                <a:latin typeface="Arial"/>
                <a:ea typeface="Arial"/>
                <a:cs typeface="Arial"/>
                <a:sym typeface="Arial"/>
              </a:rPr>
              <a:t>NEGLIGENCE</a:t>
            </a:r>
            <a:r>
              <a:rPr lang="en" sz="1400">
                <a:solidFill>
                  <a:srgbClr val="000000"/>
                </a:solidFill>
                <a:latin typeface="Arial"/>
                <a:ea typeface="Arial"/>
                <a:cs typeface="Arial"/>
                <a:sym typeface="Arial"/>
              </a:rPr>
              <a:t> of following the 4 fundamental rules of firearm safety.</a:t>
            </a:r>
            <a:endParaRPr sz="1400">
              <a:solidFill>
                <a:srgbClr val="000000"/>
              </a:solidFill>
              <a:latin typeface="Arial"/>
              <a:ea typeface="Arial"/>
              <a:cs typeface="Arial"/>
              <a:sym typeface="Arial"/>
            </a:endParaRPr>
          </a:p>
          <a:p>
            <a:pPr indent="0" lvl="0" marL="0" rtl="0" algn="ctr">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u="sng">
                <a:solidFill>
                  <a:srgbClr val="000000"/>
                </a:solidFill>
                <a:latin typeface="Arial"/>
                <a:ea typeface="Arial"/>
                <a:cs typeface="Arial"/>
                <a:sym typeface="Arial"/>
              </a:rPr>
              <a:t>New Users</a:t>
            </a:r>
            <a:r>
              <a:rPr lang="en" sz="1400">
                <a:solidFill>
                  <a:srgbClr val="000000"/>
                </a:solidFill>
                <a:latin typeface="Arial"/>
                <a:ea typeface="Arial"/>
                <a:cs typeface="Arial"/>
                <a:sym typeface="Arial"/>
              </a:rPr>
              <a:t> - Get familiar and practice as much as able.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n" sz="1400" u="sng">
                <a:solidFill>
                  <a:srgbClr val="000000"/>
                </a:solidFill>
                <a:latin typeface="Arial"/>
                <a:ea typeface="Arial"/>
                <a:cs typeface="Arial"/>
                <a:sym typeface="Arial"/>
              </a:rPr>
              <a:t>Experienced Users</a:t>
            </a:r>
            <a:r>
              <a:rPr lang="en" sz="1400">
                <a:solidFill>
                  <a:srgbClr val="000000"/>
                </a:solidFill>
                <a:latin typeface="Arial"/>
                <a:ea typeface="Arial"/>
                <a:cs typeface="Arial"/>
                <a:sym typeface="Arial"/>
              </a:rPr>
              <a:t> - Are you complacent? Do you ALWAYS practice proper safety? </a:t>
            </a:r>
            <a:r>
              <a:rPr b="1" i="1" lang="en" sz="1400">
                <a:solidFill>
                  <a:srgbClr val="000000"/>
                </a:solidFill>
                <a:latin typeface="Arial"/>
                <a:ea typeface="Arial"/>
                <a:cs typeface="Arial"/>
                <a:sym typeface="Arial"/>
              </a:rPr>
              <a:t>NEVER</a:t>
            </a:r>
            <a:r>
              <a:rPr i="1" lang="en" sz="1400">
                <a:solidFill>
                  <a:srgbClr val="000000"/>
                </a:solidFill>
                <a:latin typeface="Arial"/>
                <a:ea typeface="Arial"/>
                <a:cs typeface="Arial"/>
                <a:sym typeface="Arial"/>
              </a:rPr>
              <a:t> allow your comfort with experience become complacency.</a:t>
            </a:r>
            <a:endParaRPr/>
          </a:p>
        </p:txBody>
      </p:sp>
      <p:sp>
        <p:nvSpPr>
          <p:cNvPr id="79" name="Google Shape;79;p16"/>
          <p:cNvSpPr txBox="1"/>
          <p:nvPr>
            <p:ph type="title"/>
          </p:nvPr>
        </p:nvSpPr>
        <p:spPr>
          <a:xfrm>
            <a:off x="311700" y="6055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solidFill>
                  <a:srgbClr val="FFFFFF"/>
                </a:solidFill>
                <a:latin typeface="Bungee"/>
                <a:ea typeface="Bungee"/>
                <a:cs typeface="Bungee"/>
                <a:sym typeface="Bungee"/>
              </a:rPr>
              <a:t>Part 1 Section 1 - Firearm SAfety Fundamentals</a:t>
            </a:r>
            <a:endParaRPr b="0" sz="1800">
              <a:solidFill>
                <a:srgbClr val="FFFFFF"/>
              </a:solidFill>
              <a:latin typeface="Bungee"/>
              <a:ea typeface="Bungee"/>
              <a:cs typeface="Bungee"/>
              <a:sym typeface="Bungee"/>
            </a:endParaRPr>
          </a:p>
          <a:p>
            <a:pPr indent="0" lvl="0" marL="0" rtl="0" algn="l">
              <a:lnSpc>
                <a:spcPct val="115000"/>
              </a:lnSpc>
              <a:spcBef>
                <a:spcPts val="1600"/>
              </a:spcBef>
              <a:spcAft>
                <a:spcPts val="400"/>
              </a:spcAft>
              <a:buClr>
                <a:srgbClr val="000000"/>
              </a:buClr>
              <a:buSzPts val="1100"/>
              <a:buFont typeface="Arial"/>
              <a:buNone/>
            </a:pPr>
            <a:r>
              <a:t/>
            </a:r>
            <a:endParaRPr/>
          </a:p>
        </p:txBody>
      </p:sp>
      <p:sp>
        <p:nvSpPr>
          <p:cNvPr id="80" name="Google Shape;80;p16"/>
          <p:cNvSpPr txBox="1"/>
          <p:nvPr/>
        </p:nvSpPr>
        <p:spPr>
          <a:xfrm>
            <a:off x="4578450" y="1178225"/>
            <a:ext cx="4123500" cy="345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Rule 1</a:t>
            </a:r>
            <a:r>
              <a:rPr lang="en" sz="1800"/>
              <a:t> - ALWAYS keep firearm pointed in a safe direction.</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b="1" lang="en" sz="1800"/>
              <a:t>Rule 2</a:t>
            </a:r>
            <a:r>
              <a:rPr lang="en" sz="1800"/>
              <a:t> - Keep your finger straight and off the trigger until you NEED to fire.</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b="1" lang="en" sz="1800"/>
              <a:t>Rule 3</a:t>
            </a:r>
            <a:r>
              <a:rPr lang="en" sz="1800"/>
              <a:t> - ALWAYS treat a firearm as if it is loaded. (Drop/Lock/Look)</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b="1" lang="en" sz="1800"/>
              <a:t>Rule 4</a:t>
            </a:r>
            <a:r>
              <a:rPr lang="en" sz="1800"/>
              <a:t> - Understand the “</a:t>
            </a:r>
            <a:r>
              <a:rPr i="1" lang="en" sz="1800"/>
              <a:t>Big Picture Theory</a:t>
            </a:r>
            <a:r>
              <a:rPr lang="en" sz="1800"/>
              <a:t>”</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59887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solidFill>
                  <a:srgbClr val="FFFFFF"/>
                </a:solidFill>
                <a:latin typeface="Bungee"/>
                <a:ea typeface="Bungee"/>
                <a:cs typeface="Bungee"/>
                <a:sym typeface="Bungee"/>
              </a:rPr>
              <a:t>Part 1 Section 1A - Additional Safety Tips</a:t>
            </a:r>
            <a:endParaRPr sz="1800">
              <a:solidFill>
                <a:srgbClr val="FFFFFF"/>
              </a:solidFill>
              <a:latin typeface="Bungee"/>
              <a:ea typeface="Bungee"/>
              <a:cs typeface="Bungee"/>
              <a:sym typeface="Bungee"/>
            </a:endParaRPr>
          </a:p>
        </p:txBody>
      </p:sp>
      <p:sp>
        <p:nvSpPr>
          <p:cNvPr id="86" name="Google Shape;86;p17"/>
          <p:cNvSpPr txBox="1"/>
          <p:nvPr>
            <p:ph idx="1" type="body"/>
          </p:nvPr>
        </p:nvSpPr>
        <p:spPr>
          <a:xfrm>
            <a:off x="311700" y="1171575"/>
            <a:ext cx="4049400" cy="3972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Be sure your gun is safe to </a:t>
            </a:r>
            <a:r>
              <a:rPr lang="en" sz="1400">
                <a:solidFill>
                  <a:srgbClr val="000000"/>
                </a:solidFill>
                <a:latin typeface="Arial"/>
                <a:ea typeface="Arial"/>
                <a:cs typeface="Arial"/>
                <a:sym typeface="Arial"/>
              </a:rPr>
              <a:t>operate</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Know how to use your gun safely</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Store guns &amp; ammo so they are not accessible to unauthorized hands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Use </a:t>
            </a:r>
            <a:r>
              <a:rPr b="1" i="1" lang="en" sz="1400" u="sng">
                <a:solidFill>
                  <a:srgbClr val="000000"/>
                </a:solidFill>
                <a:latin typeface="Arial"/>
                <a:ea typeface="Arial"/>
                <a:cs typeface="Arial"/>
                <a:sym typeface="Arial"/>
              </a:rPr>
              <a:t>ONLY</a:t>
            </a:r>
            <a:r>
              <a:rPr lang="en" sz="1400">
                <a:solidFill>
                  <a:srgbClr val="000000"/>
                </a:solidFill>
                <a:latin typeface="Arial"/>
                <a:ea typeface="Arial"/>
                <a:cs typeface="Arial"/>
                <a:sym typeface="Arial"/>
              </a:rPr>
              <a:t> the correct ammunition for your gun</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
                <a:solidFill>
                  <a:srgbClr val="000000"/>
                </a:solidFill>
                <a:latin typeface="Arial"/>
                <a:ea typeface="Arial"/>
                <a:cs typeface="Arial"/>
                <a:sym typeface="Arial"/>
              </a:rPr>
              <a:t>Caliber and +P / +P+ rounds</a:t>
            </a: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500">
                <a:solidFill>
                  <a:srgbClr val="000000"/>
                </a:solidFill>
                <a:latin typeface="Arial"/>
                <a:ea typeface="Arial"/>
                <a:cs typeface="Arial"/>
                <a:sym typeface="Arial"/>
              </a:rPr>
              <a:t>Always thoroughly wash your hands after handling or firing your gun; lead contamination has a multitude of negative health effects</a:t>
            </a:r>
            <a:endParaRPr>
              <a:solidFill>
                <a:srgbClr val="000000"/>
              </a:solidFill>
              <a:latin typeface="Arial"/>
              <a:ea typeface="Arial"/>
              <a:cs typeface="Arial"/>
              <a:sym typeface="Arial"/>
            </a:endParaRPr>
          </a:p>
        </p:txBody>
      </p:sp>
      <p:sp>
        <p:nvSpPr>
          <p:cNvPr id="87" name="Google Shape;87;p17"/>
          <p:cNvSpPr txBox="1"/>
          <p:nvPr/>
        </p:nvSpPr>
        <p:spPr>
          <a:xfrm>
            <a:off x="4317650" y="1171575"/>
            <a:ext cx="4514700" cy="3972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Arial"/>
              <a:buChar char="●"/>
            </a:pPr>
            <a:r>
              <a:rPr lang="en"/>
              <a:t>Wear eye &amp; ear protection as appropriate</a:t>
            </a:r>
            <a:endParaRPr/>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Clr>
                <a:srgbClr val="000000"/>
              </a:buClr>
              <a:buSzPts val="1400"/>
              <a:buFont typeface="Arial"/>
              <a:buChar char="●"/>
            </a:pPr>
            <a:r>
              <a:rPr b="1" i="1" lang="en" u="sng"/>
              <a:t>NEVER</a:t>
            </a:r>
            <a:r>
              <a:rPr lang="en"/>
              <a:t> use alcohol or drugs before or while armed</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Clr>
                <a:srgbClr val="000000"/>
              </a:buClr>
              <a:buSzPts val="1400"/>
              <a:buFont typeface="Arial"/>
              <a:buChar char="●"/>
            </a:pPr>
            <a:r>
              <a:rPr b="1" i="1" lang="en" u="sng"/>
              <a:t>Obtain additional firearms training</a:t>
            </a:r>
            <a:endParaRPr b="1" i="1" u="sng"/>
          </a:p>
          <a:p>
            <a:pPr indent="0" lvl="0" marL="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Clr>
                <a:srgbClr val="000000"/>
              </a:buClr>
              <a:buSzPts val="1400"/>
              <a:buFont typeface="Arial"/>
              <a:buChar char="●"/>
            </a:pPr>
            <a:r>
              <a:rPr lang="en"/>
              <a:t>Follow manufacturer’s recommendations</a:t>
            </a:r>
            <a:endParaRPr/>
          </a:p>
          <a:p>
            <a:pPr indent="0" lvl="0" marL="457200" rtl="0" algn="l">
              <a:lnSpc>
                <a:spcPct val="115000"/>
              </a:lnSpc>
              <a:spcBef>
                <a:spcPts val="0"/>
              </a:spcBef>
              <a:spcAft>
                <a:spcPts val="0"/>
              </a:spcAft>
              <a:buNone/>
            </a:pPr>
            <a:r>
              <a:t/>
            </a:r>
            <a:endParaRPr/>
          </a:p>
          <a:p>
            <a:pPr indent="-317500" lvl="0" marL="457200" rtl="0" algn="l">
              <a:lnSpc>
                <a:spcPct val="115000"/>
              </a:lnSpc>
              <a:spcBef>
                <a:spcPts val="0"/>
              </a:spcBef>
              <a:spcAft>
                <a:spcPts val="0"/>
              </a:spcAft>
              <a:buClr>
                <a:srgbClr val="000000"/>
              </a:buClr>
              <a:buSzPts val="1400"/>
              <a:buFont typeface="Arial"/>
              <a:buChar char="●"/>
            </a:pPr>
            <a:r>
              <a:rPr lang="en"/>
              <a:t>Inspect &amp; maintain your gun &amp; additional gear</a:t>
            </a:r>
            <a:endParaRPr>
              <a:latin typeface="Franklin Gothic"/>
              <a:ea typeface="Franklin Gothic"/>
              <a:cs typeface="Franklin Gothic"/>
              <a:sym typeface="Frankli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rot="-5400000">
            <a:off x="4990589" y="361438"/>
            <a:ext cx="3725573" cy="4559651"/>
          </a:xfrm>
          <a:prstGeom prst="rect">
            <a:avLst/>
          </a:prstGeom>
          <a:noFill/>
          <a:ln>
            <a:noFill/>
          </a:ln>
        </p:spPr>
      </p:pic>
      <p:sp>
        <p:nvSpPr>
          <p:cNvPr id="93" name="Google Shape;93;p18"/>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0" lang="en" sz="1800">
                <a:solidFill>
                  <a:srgbClr val="FFFFFF"/>
                </a:solidFill>
                <a:latin typeface="Bungee"/>
                <a:ea typeface="Bungee"/>
                <a:cs typeface="Bungee"/>
                <a:sym typeface="Bungee"/>
              </a:rPr>
              <a:t>Part 1 Section 3 - What IS a Revolver?</a:t>
            </a:r>
            <a:endParaRPr sz="1800">
              <a:solidFill>
                <a:srgbClr val="FFFFFF"/>
              </a:solidFill>
              <a:latin typeface="Bungee"/>
              <a:ea typeface="Bungee"/>
              <a:cs typeface="Bungee"/>
              <a:sym typeface="Bungee"/>
            </a:endParaRPr>
          </a:p>
        </p:txBody>
      </p:sp>
      <p:sp>
        <p:nvSpPr>
          <p:cNvPr id="94" name="Google Shape;94;p18"/>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rial"/>
                <a:ea typeface="Arial"/>
                <a:cs typeface="Arial"/>
                <a:sym typeface="Arial"/>
              </a:rPr>
              <a:t>(Identification of major parts of a Revolver)</a:t>
            </a:r>
            <a:endParaRPr>
              <a:latin typeface="Arial"/>
              <a:ea typeface="Arial"/>
              <a:cs typeface="Arial"/>
              <a:sym typeface="Arial"/>
            </a:endParaRPr>
          </a:p>
          <a:p>
            <a:pPr indent="0" lvl="0" marL="0" rtl="0" algn="ctr">
              <a:spcBef>
                <a:spcPts val="0"/>
              </a:spcBef>
              <a:spcAft>
                <a:spcPts val="0"/>
              </a:spcAft>
              <a:buNone/>
            </a:pPr>
            <a:r>
              <a:t/>
            </a:r>
            <a:endParaRPr sz="1800">
              <a:latin typeface="Arial"/>
              <a:ea typeface="Arial"/>
              <a:cs typeface="Arial"/>
              <a:sym typeface="Arial"/>
            </a:endParaRPr>
          </a:p>
          <a:p>
            <a:pPr indent="0" lvl="0" marL="0" rtl="0" algn="r">
              <a:spcBef>
                <a:spcPts val="0"/>
              </a:spcBef>
              <a:spcAft>
                <a:spcPts val="0"/>
              </a:spcAft>
              <a:buNone/>
            </a:pPr>
            <a:r>
              <a:rPr lang="en" sz="800">
                <a:latin typeface="Arial"/>
                <a:ea typeface="Arial"/>
                <a:cs typeface="Arial"/>
                <a:sym typeface="Arial"/>
              </a:rPr>
              <a:t>*Nagant M1985 Revolver Pictured</a:t>
            </a:r>
            <a:endParaRPr sz="800">
              <a:latin typeface="Arial"/>
              <a:ea typeface="Arial"/>
              <a:cs typeface="Arial"/>
              <a:sym typeface="Arial"/>
            </a:endParaRPr>
          </a:p>
          <a:p>
            <a:pPr indent="0" lvl="0" marL="0" rtl="0" algn="r">
              <a:spcBef>
                <a:spcPts val="0"/>
              </a:spcBef>
              <a:spcAft>
                <a:spcPts val="0"/>
              </a:spcAft>
              <a:buNone/>
            </a:pPr>
            <a:r>
              <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Type: Double Action</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 </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Caliber:7.62x38R</a:t>
            </a:r>
            <a:endParaRPr sz="700">
              <a:latin typeface="Arial"/>
              <a:ea typeface="Arial"/>
              <a:cs typeface="Arial"/>
              <a:sym typeface="Arial"/>
            </a:endParaRPr>
          </a:p>
          <a:p>
            <a:pPr indent="0" lvl="0" marL="0" rtl="0" algn="r">
              <a:spcBef>
                <a:spcPts val="0"/>
              </a:spcBef>
              <a:spcAft>
                <a:spcPts val="0"/>
              </a:spcAft>
              <a:buNone/>
            </a:pPr>
            <a:r>
              <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Barrel: 4.5 In</a:t>
            </a:r>
            <a:endParaRPr sz="700">
              <a:latin typeface="Arial"/>
              <a:ea typeface="Arial"/>
              <a:cs typeface="Arial"/>
              <a:sym typeface="Arial"/>
            </a:endParaRPr>
          </a:p>
          <a:p>
            <a:pPr indent="0" lvl="0" marL="0" rtl="0" algn="r">
              <a:spcBef>
                <a:spcPts val="0"/>
              </a:spcBef>
              <a:spcAft>
                <a:spcPts val="0"/>
              </a:spcAft>
              <a:buNone/>
            </a:pPr>
            <a:r>
              <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Effective Range: 50 Yds </a:t>
            </a:r>
            <a:endParaRPr sz="700">
              <a:latin typeface="Arial"/>
              <a:ea typeface="Arial"/>
              <a:cs typeface="Arial"/>
              <a:sym typeface="Arial"/>
            </a:endParaRPr>
          </a:p>
        </p:txBody>
      </p:sp>
      <p:cxnSp>
        <p:nvCxnSpPr>
          <p:cNvPr id="95" name="Google Shape;95;p18"/>
          <p:cNvCxnSpPr>
            <a:stCxn id="96" idx="0"/>
          </p:cNvCxnSpPr>
          <p:nvPr/>
        </p:nvCxnSpPr>
        <p:spPr>
          <a:xfrm rot="10800000">
            <a:off x="4642025" y="1905525"/>
            <a:ext cx="186900" cy="263700"/>
          </a:xfrm>
          <a:prstGeom prst="straightConnector1">
            <a:avLst/>
          </a:prstGeom>
          <a:noFill/>
          <a:ln cap="flat" cmpd="sng" w="19050">
            <a:solidFill>
              <a:srgbClr val="980000"/>
            </a:solidFill>
            <a:prstDash val="solid"/>
            <a:round/>
            <a:headEnd len="med" w="med" type="none"/>
            <a:tailEnd len="med" w="med" type="none"/>
          </a:ln>
        </p:spPr>
      </p:cxnSp>
      <p:sp>
        <p:nvSpPr>
          <p:cNvPr id="96" name="Google Shape;96;p18"/>
          <p:cNvSpPr txBox="1"/>
          <p:nvPr/>
        </p:nvSpPr>
        <p:spPr>
          <a:xfrm>
            <a:off x="4543175" y="2169225"/>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Muzzle</a:t>
            </a:r>
            <a:endParaRPr sz="1000">
              <a:latin typeface="Franklin Gothic"/>
              <a:ea typeface="Franklin Gothic"/>
              <a:cs typeface="Franklin Gothic"/>
              <a:sym typeface="Franklin Gothic"/>
            </a:endParaRPr>
          </a:p>
        </p:txBody>
      </p:sp>
      <p:cxnSp>
        <p:nvCxnSpPr>
          <p:cNvPr id="97" name="Google Shape;97;p18"/>
          <p:cNvCxnSpPr/>
          <p:nvPr/>
        </p:nvCxnSpPr>
        <p:spPr>
          <a:xfrm flipH="1" rot="10800000">
            <a:off x="5713450" y="1277750"/>
            <a:ext cx="344400" cy="376500"/>
          </a:xfrm>
          <a:prstGeom prst="straightConnector1">
            <a:avLst/>
          </a:prstGeom>
          <a:noFill/>
          <a:ln cap="flat" cmpd="sng" w="19050">
            <a:solidFill>
              <a:srgbClr val="980000"/>
            </a:solidFill>
            <a:prstDash val="solid"/>
            <a:round/>
            <a:headEnd len="med" w="med" type="none"/>
            <a:tailEnd len="med" w="med" type="none"/>
          </a:ln>
        </p:spPr>
      </p:cxnSp>
      <p:sp>
        <p:nvSpPr>
          <p:cNvPr id="98" name="Google Shape;98;p18"/>
          <p:cNvSpPr txBox="1"/>
          <p:nvPr/>
        </p:nvSpPr>
        <p:spPr>
          <a:xfrm>
            <a:off x="5772100" y="924350"/>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Barrel</a:t>
            </a:r>
            <a:endParaRPr sz="1000">
              <a:latin typeface="Franklin Gothic"/>
              <a:ea typeface="Franklin Gothic"/>
              <a:cs typeface="Franklin Gothic"/>
              <a:sym typeface="Franklin Gothic"/>
            </a:endParaRPr>
          </a:p>
        </p:txBody>
      </p:sp>
      <p:cxnSp>
        <p:nvCxnSpPr>
          <p:cNvPr id="99" name="Google Shape;99;p18"/>
          <p:cNvCxnSpPr/>
          <p:nvPr/>
        </p:nvCxnSpPr>
        <p:spPr>
          <a:xfrm flipH="1" rot="10800000">
            <a:off x="7286625" y="1242050"/>
            <a:ext cx="14400" cy="457200"/>
          </a:xfrm>
          <a:prstGeom prst="straightConnector1">
            <a:avLst/>
          </a:prstGeom>
          <a:noFill/>
          <a:ln cap="flat" cmpd="sng" w="19050">
            <a:solidFill>
              <a:srgbClr val="980000"/>
            </a:solidFill>
            <a:prstDash val="solid"/>
            <a:round/>
            <a:headEnd len="med" w="med" type="none"/>
            <a:tailEnd len="med" w="med" type="none"/>
          </a:ln>
        </p:spPr>
      </p:cxnSp>
      <p:sp>
        <p:nvSpPr>
          <p:cNvPr id="100" name="Google Shape;100;p18"/>
          <p:cNvSpPr txBox="1"/>
          <p:nvPr/>
        </p:nvSpPr>
        <p:spPr>
          <a:xfrm>
            <a:off x="6968775" y="924350"/>
            <a:ext cx="6501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Cylinder</a:t>
            </a:r>
            <a:endParaRPr sz="1000">
              <a:latin typeface="Franklin Gothic"/>
              <a:ea typeface="Franklin Gothic"/>
              <a:cs typeface="Franklin Gothic"/>
              <a:sym typeface="Franklin Gothic"/>
            </a:endParaRPr>
          </a:p>
        </p:txBody>
      </p:sp>
      <p:cxnSp>
        <p:nvCxnSpPr>
          <p:cNvPr id="101" name="Google Shape;101;p18"/>
          <p:cNvCxnSpPr>
            <a:endCxn id="102" idx="2"/>
          </p:cNvCxnSpPr>
          <p:nvPr/>
        </p:nvCxnSpPr>
        <p:spPr>
          <a:xfrm flipH="1" rot="10800000">
            <a:off x="8186600" y="1420175"/>
            <a:ext cx="357000" cy="307800"/>
          </a:xfrm>
          <a:prstGeom prst="straightConnector1">
            <a:avLst/>
          </a:prstGeom>
          <a:noFill/>
          <a:ln cap="flat" cmpd="sng" w="19050">
            <a:solidFill>
              <a:srgbClr val="980000"/>
            </a:solidFill>
            <a:prstDash val="solid"/>
            <a:round/>
            <a:headEnd len="med" w="med" type="none"/>
            <a:tailEnd len="med" w="med" type="none"/>
          </a:ln>
        </p:spPr>
      </p:cxnSp>
      <p:sp>
        <p:nvSpPr>
          <p:cNvPr id="102" name="Google Shape;102;p18"/>
          <p:cNvSpPr txBox="1"/>
          <p:nvPr/>
        </p:nvSpPr>
        <p:spPr>
          <a:xfrm>
            <a:off x="8186750" y="1102475"/>
            <a:ext cx="7137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Hammer</a:t>
            </a:r>
            <a:endParaRPr sz="1000">
              <a:latin typeface="Franklin Gothic"/>
              <a:ea typeface="Franklin Gothic"/>
              <a:cs typeface="Franklin Gothic"/>
              <a:sym typeface="Franklin Gothic"/>
            </a:endParaRPr>
          </a:p>
        </p:txBody>
      </p:sp>
      <p:cxnSp>
        <p:nvCxnSpPr>
          <p:cNvPr id="103" name="Google Shape;103;p18"/>
          <p:cNvCxnSpPr/>
          <p:nvPr/>
        </p:nvCxnSpPr>
        <p:spPr>
          <a:xfrm rot="10800000">
            <a:off x="4828775" y="905225"/>
            <a:ext cx="300" cy="565500"/>
          </a:xfrm>
          <a:prstGeom prst="straightConnector1">
            <a:avLst/>
          </a:prstGeom>
          <a:noFill/>
          <a:ln cap="flat" cmpd="sng" w="19050">
            <a:solidFill>
              <a:srgbClr val="980000"/>
            </a:solidFill>
            <a:prstDash val="solid"/>
            <a:round/>
            <a:headEnd len="med" w="med" type="none"/>
            <a:tailEnd len="med" w="med" type="none"/>
          </a:ln>
        </p:spPr>
      </p:cxnSp>
      <p:sp>
        <p:nvSpPr>
          <p:cNvPr id="104" name="Google Shape;104;p18"/>
          <p:cNvSpPr txBox="1"/>
          <p:nvPr/>
        </p:nvSpPr>
        <p:spPr>
          <a:xfrm>
            <a:off x="4828775" y="797225"/>
            <a:ext cx="8283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Front Sight</a:t>
            </a:r>
            <a:endParaRPr sz="1000">
              <a:latin typeface="Franklin Gothic"/>
              <a:ea typeface="Franklin Gothic"/>
              <a:cs typeface="Franklin Gothic"/>
              <a:sym typeface="Franklin Gothic"/>
            </a:endParaRPr>
          </a:p>
        </p:txBody>
      </p:sp>
      <p:cxnSp>
        <p:nvCxnSpPr>
          <p:cNvPr id="105" name="Google Shape;105;p18"/>
          <p:cNvCxnSpPr/>
          <p:nvPr/>
        </p:nvCxnSpPr>
        <p:spPr>
          <a:xfrm>
            <a:off x="8672525" y="3314700"/>
            <a:ext cx="14400" cy="870600"/>
          </a:xfrm>
          <a:prstGeom prst="straightConnector1">
            <a:avLst/>
          </a:prstGeom>
          <a:noFill/>
          <a:ln cap="flat" cmpd="sng" w="19050">
            <a:solidFill>
              <a:srgbClr val="980000"/>
            </a:solidFill>
            <a:prstDash val="solid"/>
            <a:round/>
            <a:headEnd len="med" w="med" type="none"/>
            <a:tailEnd len="med" w="med" type="none"/>
          </a:ln>
        </p:spPr>
      </p:cxnSp>
      <p:sp>
        <p:nvSpPr>
          <p:cNvPr id="106" name="Google Shape;106;p18"/>
          <p:cNvSpPr txBox="1"/>
          <p:nvPr/>
        </p:nvSpPr>
        <p:spPr>
          <a:xfrm>
            <a:off x="8401050" y="4190700"/>
            <a:ext cx="5715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Franklin Gothic"/>
                <a:ea typeface="Franklin Gothic"/>
                <a:cs typeface="Franklin Gothic"/>
                <a:sym typeface="Franklin Gothic"/>
              </a:rPr>
              <a:t>Grip</a:t>
            </a:r>
            <a:endParaRPr sz="1000">
              <a:latin typeface="Franklin Gothic"/>
              <a:ea typeface="Franklin Gothic"/>
              <a:cs typeface="Franklin Gothic"/>
              <a:sym typeface="Franklin Gothic"/>
            </a:endParaRPr>
          </a:p>
        </p:txBody>
      </p:sp>
      <p:cxnSp>
        <p:nvCxnSpPr>
          <p:cNvPr id="107" name="Google Shape;107;p18"/>
          <p:cNvCxnSpPr/>
          <p:nvPr/>
        </p:nvCxnSpPr>
        <p:spPr>
          <a:xfrm>
            <a:off x="7293825" y="2856550"/>
            <a:ext cx="0" cy="700200"/>
          </a:xfrm>
          <a:prstGeom prst="straightConnector1">
            <a:avLst/>
          </a:prstGeom>
          <a:noFill/>
          <a:ln cap="flat" cmpd="sng" w="19050">
            <a:solidFill>
              <a:srgbClr val="980000"/>
            </a:solidFill>
            <a:prstDash val="solid"/>
            <a:round/>
            <a:headEnd len="med" w="med" type="none"/>
            <a:tailEnd len="med" w="med" type="none"/>
          </a:ln>
        </p:spPr>
      </p:cxnSp>
      <p:sp>
        <p:nvSpPr>
          <p:cNvPr id="108" name="Google Shape;108;p18"/>
          <p:cNvSpPr txBox="1"/>
          <p:nvPr/>
        </p:nvSpPr>
        <p:spPr>
          <a:xfrm>
            <a:off x="7008075" y="3591150"/>
            <a:ext cx="5715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Franklin Gothic"/>
                <a:ea typeface="Franklin Gothic"/>
                <a:cs typeface="Franklin Gothic"/>
                <a:sym typeface="Franklin Gothic"/>
              </a:rPr>
              <a:t>Trigger</a:t>
            </a:r>
            <a:endParaRPr sz="1000">
              <a:latin typeface="Franklin Gothic"/>
              <a:ea typeface="Franklin Gothic"/>
              <a:cs typeface="Franklin Gothic"/>
              <a:sym typeface="Franklin Gothic"/>
            </a:endParaRPr>
          </a:p>
        </p:txBody>
      </p:sp>
      <p:cxnSp>
        <p:nvCxnSpPr>
          <p:cNvPr id="109" name="Google Shape;109;p18"/>
          <p:cNvCxnSpPr>
            <a:endCxn id="110" idx="0"/>
          </p:cNvCxnSpPr>
          <p:nvPr/>
        </p:nvCxnSpPr>
        <p:spPr>
          <a:xfrm flipH="1">
            <a:off x="5672175" y="2043075"/>
            <a:ext cx="128400" cy="570000"/>
          </a:xfrm>
          <a:prstGeom prst="straightConnector1">
            <a:avLst/>
          </a:prstGeom>
          <a:noFill/>
          <a:ln cap="flat" cmpd="sng" w="19050">
            <a:solidFill>
              <a:srgbClr val="980000"/>
            </a:solidFill>
            <a:prstDash val="solid"/>
            <a:round/>
            <a:headEnd len="med" w="med" type="none"/>
            <a:tailEnd len="med" w="med" type="none"/>
          </a:ln>
        </p:spPr>
      </p:cxnSp>
      <p:sp>
        <p:nvSpPr>
          <p:cNvPr id="110" name="Google Shape;110;p18"/>
          <p:cNvSpPr txBox="1"/>
          <p:nvPr/>
        </p:nvSpPr>
        <p:spPr>
          <a:xfrm>
            <a:off x="5386425" y="2613075"/>
            <a:ext cx="5715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Franklin Gothic"/>
                <a:ea typeface="Franklin Gothic"/>
                <a:cs typeface="Franklin Gothic"/>
                <a:sym typeface="Franklin Gothic"/>
              </a:rPr>
              <a:t>Ejector Rod</a:t>
            </a:r>
            <a:endParaRPr sz="1000">
              <a:latin typeface="Franklin Gothic"/>
              <a:ea typeface="Franklin Gothic"/>
              <a:cs typeface="Franklin Gothic"/>
              <a:sym typeface="Franklin Gothic"/>
            </a:endParaRPr>
          </a:p>
        </p:txBody>
      </p:sp>
      <p:cxnSp>
        <p:nvCxnSpPr>
          <p:cNvPr id="111" name="Google Shape;111;p18"/>
          <p:cNvCxnSpPr/>
          <p:nvPr/>
        </p:nvCxnSpPr>
        <p:spPr>
          <a:xfrm flipH="1">
            <a:off x="6343600" y="2856550"/>
            <a:ext cx="328500" cy="243000"/>
          </a:xfrm>
          <a:prstGeom prst="straightConnector1">
            <a:avLst/>
          </a:prstGeom>
          <a:noFill/>
          <a:ln cap="flat" cmpd="sng" w="19050">
            <a:solidFill>
              <a:srgbClr val="980000"/>
            </a:solidFill>
            <a:prstDash val="solid"/>
            <a:round/>
            <a:headEnd len="med" w="med" type="none"/>
            <a:tailEnd len="med" w="med" type="none"/>
          </a:ln>
        </p:spPr>
      </p:cxnSp>
      <p:sp>
        <p:nvSpPr>
          <p:cNvPr id="112" name="Google Shape;112;p18"/>
          <p:cNvSpPr txBox="1"/>
          <p:nvPr/>
        </p:nvSpPr>
        <p:spPr>
          <a:xfrm>
            <a:off x="6086588" y="3047800"/>
            <a:ext cx="5715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Franklin Gothic"/>
                <a:ea typeface="Franklin Gothic"/>
                <a:cs typeface="Franklin Gothic"/>
                <a:sym typeface="Franklin Gothic"/>
              </a:rPr>
              <a:t>Trigger Guard</a:t>
            </a:r>
            <a:endParaRPr sz="1000">
              <a:latin typeface="Franklin Gothic"/>
              <a:ea typeface="Franklin Gothic"/>
              <a:cs typeface="Franklin Gothic"/>
              <a:sym typeface="Franklin Gothic"/>
            </a:endParaRPr>
          </a:p>
        </p:txBody>
      </p:sp>
      <p:sp>
        <p:nvSpPr>
          <p:cNvPr id="113" name="Google Shape;113;p18"/>
          <p:cNvSpPr txBox="1"/>
          <p:nvPr/>
        </p:nvSpPr>
        <p:spPr>
          <a:xfrm>
            <a:off x="8572500" y="1777700"/>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Frame</a:t>
            </a:r>
            <a:endParaRPr sz="1000">
              <a:latin typeface="Franklin Gothic"/>
              <a:ea typeface="Franklin Gothic"/>
              <a:cs typeface="Franklin Gothic"/>
              <a:sym typeface="Franklin Gothic"/>
            </a:endParaRPr>
          </a:p>
        </p:txBody>
      </p:sp>
      <p:cxnSp>
        <p:nvCxnSpPr>
          <p:cNvPr id="114" name="Google Shape;114;p18"/>
          <p:cNvCxnSpPr>
            <a:endCxn id="113" idx="1"/>
          </p:cNvCxnSpPr>
          <p:nvPr/>
        </p:nvCxnSpPr>
        <p:spPr>
          <a:xfrm flipH="1" rot="10800000">
            <a:off x="7872300" y="1936550"/>
            <a:ext cx="700200" cy="349500"/>
          </a:xfrm>
          <a:prstGeom prst="straightConnector1">
            <a:avLst/>
          </a:prstGeom>
          <a:noFill/>
          <a:ln cap="flat" cmpd="sng" w="19050">
            <a:solidFill>
              <a:srgbClr val="98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0" lang="en" sz="1800">
                <a:solidFill>
                  <a:srgbClr val="FFFFFF"/>
                </a:solidFill>
                <a:latin typeface="Bungee"/>
                <a:ea typeface="Bungee"/>
                <a:cs typeface="Bungee"/>
                <a:sym typeface="Bungee"/>
              </a:rPr>
              <a:t>Part 1 Section 4 - What IS a Semi-Automatic?</a:t>
            </a:r>
            <a:endParaRPr/>
          </a:p>
        </p:txBody>
      </p:sp>
      <p:sp>
        <p:nvSpPr>
          <p:cNvPr id="120" name="Google Shape;120;p1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rial"/>
                <a:ea typeface="Arial"/>
                <a:cs typeface="Arial"/>
                <a:sym typeface="Arial"/>
              </a:rPr>
              <a:t>(Identification of major parts of Semi-Automatic)</a:t>
            </a:r>
            <a:endParaRPr sz="1800">
              <a:latin typeface="Arial"/>
              <a:ea typeface="Arial"/>
              <a:cs typeface="Arial"/>
              <a:sym typeface="Arial"/>
            </a:endParaRPr>
          </a:p>
          <a:p>
            <a:pPr indent="0" lvl="0" marL="0" rtl="0" algn="ctr">
              <a:spcBef>
                <a:spcPts val="0"/>
              </a:spcBef>
              <a:spcAft>
                <a:spcPts val="0"/>
              </a:spcAft>
              <a:buNone/>
            </a:pPr>
            <a:r>
              <a:t/>
            </a:r>
            <a:endParaRPr sz="1800">
              <a:latin typeface="Arial"/>
              <a:ea typeface="Arial"/>
              <a:cs typeface="Arial"/>
              <a:sym typeface="Arial"/>
            </a:endParaRPr>
          </a:p>
          <a:p>
            <a:pPr indent="0" lvl="0" marL="0" rtl="0" algn="r">
              <a:spcBef>
                <a:spcPts val="0"/>
              </a:spcBef>
              <a:spcAft>
                <a:spcPts val="0"/>
              </a:spcAft>
              <a:buNone/>
            </a:pPr>
            <a:r>
              <a:rPr lang="en" sz="800">
                <a:latin typeface="Arial"/>
                <a:ea typeface="Arial"/>
                <a:cs typeface="Arial"/>
                <a:sym typeface="Arial"/>
              </a:rPr>
              <a:t>*CZ P-09 Duty Pictured</a:t>
            </a:r>
            <a:endParaRPr sz="800">
              <a:latin typeface="Arial"/>
              <a:ea typeface="Arial"/>
              <a:cs typeface="Arial"/>
              <a:sym typeface="Arial"/>
            </a:endParaRPr>
          </a:p>
          <a:p>
            <a:pPr indent="0" lvl="0" marL="0" rtl="0" algn="r">
              <a:spcBef>
                <a:spcPts val="0"/>
              </a:spcBef>
              <a:spcAft>
                <a:spcPts val="0"/>
              </a:spcAft>
              <a:buNone/>
            </a:pPr>
            <a:r>
              <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Type: Single/Double Action</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 </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Caliber:9x19</a:t>
            </a:r>
            <a:endParaRPr sz="700">
              <a:latin typeface="Arial"/>
              <a:ea typeface="Arial"/>
              <a:cs typeface="Arial"/>
              <a:sym typeface="Arial"/>
            </a:endParaRPr>
          </a:p>
          <a:p>
            <a:pPr indent="0" lvl="0" marL="0" rtl="0" algn="r">
              <a:spcBef>
                <a:spcPts val="0"/>
              </a:spcBef>
              <a:spcAft>
                <a:spcPts val="0"/>
              </a:spcAft>
              <a:buNone/>
            </a:pPr>
            <a:r>
              <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Barrel: 4.54 In</a:t>
            </a:r>
            <a:endParaRPr sz="700">
              <a:latin typeface="Arial"/>
              <a:ea typeface="Arial"/>
              <a:cs typeface="Arial"/>
              <a:sym typeface="Arial"/>
            </a:endParaRPr>
          </a:p>
          <a:p>
            <a:pPr indent="0" lvl="0" marL="0" rtl="0" algn="r">
              <a:spcBef>
                <a:spcPts val="0"/>
              </a:spcBef>
              <a:spcAft>
                <a:spcPts val="0"/>
              </a:spcAft>
              <a:buNone/>
            </a:pPr>
            <a:r>
              <a:t/>
            </a:r>
            <a:endParaRPr sz="700">
              <a:latin typeface="Arial"/>
              <a:ea typeface="Arial"/>
              <a:cs typeface="Arial"/>
              <a:sym typeface="Arial"/>
            </a:endParaRPr>
          </a:p>
          <a:p>
            <a:pPr indent="0" lvl="0" marL="0" rtl="0" algn="r">
              <a:spcBef>
                <a:spcPts val="0"/>
              </a:spcBef>
              <a:spcAft>
                <a:spcPts val="0"/>
              </a:spcAft>
              <a:buNone/>
            </a:pPr>
            <a:r>
              <a:rPr lang="en" sz="700">
                <a:latin typeface="Arial"/>
                <a:ea typeface="Arial"/>
                <a:cs typeface="Arial"/>
                <a:sym typeface="Arial"/>
              </a:rPr>
              <a:t>Effective Range: 50 Yds </a:t>
            </a:r>
            <a:endParaRPr sz="700">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pic>
        <p:nvPicPr>
          <p:cNvPr id="121" name="Google Shape;121;p19"/>
          <p:cNvPicPr preferRelativeResize="0"/>
          <p:nvPr/>
        </p:nvPicPr>
        <p:blipFill>
          <a:blip r:embed="rId3">
            <a:alphaModFix/>
          </a:blip>
          <a:stretch>
            <a:fillRect/>
          </a:stretch>
        </p:blipFill>
        <p:spPr>
          <a:xfrm rot="-5400000">
            <a:off x="4961650" y="321702"/>
            <a:ext cx="3794248" cy="4570449"/>
          </a:xfrm>
          <a:prstGeom prst="rect">
            <a:avLst/>
          </a:prstGeom>
          <a:noFill/>
          <a:ln>
            <a:noFill/>
          </a:ln>
        </p:spPr>
      </p:pic>
      <p:cxnSp>
        <p:nvCxnSpPr>
          <p:cNvPr id="122" name="Google Shape;122;p19"/>
          <p:cNvCxnSpPr/>
          <p:nvPr/>
        </p:nvCxnSpPr>
        <p:spPr>
          <a:xfrm flipH="1" rot="10800000">
            <a:off x="6052150" y="905675"/>
            <a:ext cx="407100" cy="159000"/>
          </a:xfrm>
          <a:prstGeom prst="straightConnector1">
            <a:avLst/>
          </a:prstGeom>
          <a:noFill/>
          <a:ln cap="flat" cmpd="sng" w="19050">
            <a:solidFill>
              <a:srgbClr val="980000"/>
            </a:solidFill>
            <a:prstDash val="solid"/>
            <a:round/>
            <a:headEnd len="med" w="med" type="none"/>
            <a:tailEnd len="med" w="med" type="none"/>
          </a:ln>
        </p:spPr>
      </p:cxnSp>
      <p:sp>
        <p:nvSpPr>
          <p:cNvPr id="123" name="Google Shape;123;p19"/>
          <p:cNvSpPr txBox="1"/>
          <p:nvPr/>
        </p:nvSpPr>
        <p:spPr>
          <a:xfrm>
            <a:off x="6396525" y="647075"/>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Barrel</a:t>
            </a:r>
            <a:endParaRPr sz="1000">
              <a:latin typeface="Franklin Gothic"/>
              <a:ea typeface="Franklin Gothic"/>
              <a:cs typeface="Franklin Gothic"/>
              <a:sym typeface="Franklin Gothic"/>
            </a:endParaRPr>
          </a:p>
        </p:txBody>
      </p:sp>
      <p:cxnSp>
        <p:nvCxnSpPr>
          <p:cNvPr id="124" name="Google Shape;124;p19"/>
          <p:cNvCxnSpPr/>
          <p:nvPr/>
        </p:nvCxnSpPr>
        <p:spPr>
          <a:xfrm flipH="1" rot="10800000">
            <a:off x="8061250" y="905675"/>
            <a:ext cx="344400" cy="188400"/>
          </a:xfrm>
          <a:prstGeom prst="straightConnector1">
            <a:avLst/>
          </a:prstGeom>
          <a:noFill/>
          <a:ln cap="flat" cmpd="sng" w="19050">
            <a:solidFill>
              <a:srgbClr val="980000"/>
            </a:solidFill>
            <a:prstDash val="solid"/>
            <a:round/>
            <a:headEnd len="med" w="med" type="none"/>
            <a:tailEnd len="med" w="med" type="none"/>
          </a:ln>
        </p:spPr>
      </p:cxnSp>
      <p:sp>
        <p:nvSpPr>
          <p:cNvPr id="125" name="Google Shape;125;p19"/>
          <p:cNvSpPr txBox="1"/>
          <p:nvPr/>
        </p:nvSpPr>
        <p:spPr>
          <a:xfrm>
            <a:off x="8330375" y="711725"/>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Slide</a:t>
            </a:r>
            <a:endParaRPr sz="1000">
              <a:latin typeface="Franklin Gothic"/>
              <a:ea typeface="Franklin Gothic"/>
              <a:cs typeface="Franklin Gothic"/>
              <a:sym typeface="Franklin Gothic"/>
            </a:endParaRPr>
          </a:p>
        </p:txBody>
      </p:sp>
      <p:cxnSp>
        <p:nvCxnSpPr>
          <p:cNvPr id="126" name="Google Shape;126;p19"/>
          <p:cNvCxnSpPr/>
          <p:nvPr/>
        </p:nvCxnSpPr>
        <p:spPr>
          <a:xfrm flipH="1" rot="10800000">
            <a:off x="8061250" y="2235325"/>
            <a:ext cx="344400" cy="188400"/>
          </a:xfrm>
          <a:prstGeom prst="straightConnector1">
            <a:avLst/>
          </a:prstGeom>
          <a:noFill/>
          <a:ln cap="flat" cmpd="sng" w="19050">
            <a:solidFill>
              <a:srgbClr val="980000"/>
            </a:solidFill>
            <a:prstDash val="solid"/>
            <a:round/>
            <a:headEnd len="med" w="med" type="none"/>
            <a:tailEnd len="med" w="med" type="none"/>
          </a:ln>
        </p:spPr>
      </p:cxnSp>
      <p:sp>
        <p:nvSpPr>
          <p:cNvPr id="127" name="Google Shape;127;p19"/>
          <p:cNvSpPr txBox="1"/>
          <p:nvPr/>
        </p:nvSpPr>
        <p:spPr>
          <a:xfrm>
            <a:off x="8330375" y="2106025"/>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Frame</a:t>
            </a:r>
            <a:endParaRPr sz="1000">
              <a:latin typeface="Franklin Gothic"/>
              <a:ea typeface="Franklin Gothic"/>
              <a:cs typeface="Franklin Gothic"/>
              <a:sym typeface="Franklin Gothic"/>
            </a:endParaRPr>
          </a:p>
        </p:txBody>
      </p:sp>
      <p:cxnSp>
        <p:nvCxnSpPr>
          <p:cNvPr id="128" name="Google Shape;128;p19"/>
          <p:cNvCxnSpPr>
            <a:stCxn id="129" idx="0"/>
          </p:cNvCxnSpPr>
          <p:nvPr/>
        </p:nvCxnSpPr>
        <p:spPr>
          <a:xfrm rot="10800000">
            <a:off x="7075275" y="2120175"/>
            <a:ext cx="64200" cy="201000"/>
          </a:xfrm>
          <a:prstGeom prst="straightConnector1">
            <a:avLst/>
          </a:prstGeom>
          <a:noFill/>
          <a:ln cap="flat" cmpd="sng" w="19050">
            <a:solidFill>
              <a:srgbClr val="980000"/>
            </a:solidFill>
            <a:prstDash val="solid"/>
            <a:round/>
            <a:headEnd len="med" w="med" type="none"/>
            <a:tailEnd len="med" w="med" type="none"/>
          </a:ln>
        </p:spPr>
      </p:cxnSp>
      <p:sp>
        <p:nvSpPr>
          <p:cNvPr id="129" name="Google Shape;129;p19"/>
          <p:cNvSpPr txBox="1"/>
          <p:nvPr/>
        </p:nvSpPr>
        <p:spPr>
          <a:xfrm>
            <a:off x="6853725" y="2321175"/>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Trigger</a:t>
            </a:r>
            <a:endParaRPr sz="1000">
              <a:latin typeface="Franklin Gothic"/>
              <a:ea typeface="Franklin Gothic"/>
              <a:cs typeface="Franklin Gothic"/>
              <a:sym typeface="Franklin Gothic"/>
            </a:endParaRPr>
          </a:p>
        </p:txBody>
      </p:sp>
      <p:cxnSp>
        <p:nvCxnSpPr>
          <p:cNvPr id="130" name="Google Shape;130;p19"/>
          <p:cNvCxnSpPr/>
          <p:nvPr/>
        </p:nvCxnSpPr>
        <p:spPr>
          <a:xfrm flipH="1" rot="10800000">
            <a:off x="5645025" y="1693425"/>
            <a:ext cx="344400" cy="188400"/>
          </a:xfrm>
          <a:prstGeom prst="straightConnector1">
            <a:avLst/>
          </a:prstGeom>
          <a:noFill/>
          <a:ln cap="flat" cmpd="sng" w="19050">
            <a:solidFill>
              <a:srgbClr val="980000"/>
            </a:solidFill>
            <a:prstDash val="solid"/>
            <a:round/>
            <a:headEnd len="med" w="med" type="none"/>
            <a:tailEnd len="med" w="med" type="none"/>
          </a:ln>
        </p:spPr>
      </p:cxnSp>
      <p:sp>
        <p:nvSpPr>
          <p:cNvPr id="131" name="Google Shape;131;p19"/>
          <p:cNvSpPr txBox="1"/>
          <p:nvPr/>
        </p:nvSpPr>
        <p:spPr>
          <a:xfrm>
            <a:off x="5312875" y="1802475"/>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Rail</a:t>
            </a:r>
            <a:endParaRPr sz="1000">
              <a:latin typeface="Franklin Gothic"/>
              <a:ea typeface="Franklin Gothic"/>
              <a:cs typeface="Franklin Gothic"/>
              <a:sym typeface="Franklin Gothic"/>
            </a:endParaRPr>
          </a:p>
        </p:txBody>
      </p:sp>
      <p:cxnSp>
        <p:nvCxnSpPr>
          <p:cNvPr id="132" name="Google Shape;132;p19"/>
          <p:cNvCxnSpPr/>
          <p:nvPr/>
        </p:nvCxnSpPr>
        <p:spPr>
          <a:xfrm flipH="1" rot="10800000">
            <a:off x="7577250" y="1906875"/>
            <a:ext cx="580200" cy="62700"/>
          </a:xfrm>
          <a:prstGeom prst="straightConnector1">
            <a:avLst/>
          </a:prstGeom>
          <a:noFill/>
          <a:ln cap="flat" cmpd="sng" w="19050">
            <a:solidFill>
              <a:srgbClr val="980000"/>
            </a:solidFill>
            <a:prstDash val="solid"/>
            <a:round/>
            <a:headEnd len="med" w="med" type="none"/>
            <a:tailEnd len="med" w="med" type="none"/>
          </a:ln>
        </p:spPr>
      </p:cxnSp>
      <p:sp>
        <p:nvSpPr>
          <p:cNvPr id="133" name="Google Shape;133;p19"/>
          <p:cNvSpPr txBox="1"/>
          <p:nvPr/>
        </p:nvSpPr>
        <p:spPr>
          <a:xfrm>
            <a:off x="8061258" y="1628775"/>
            <a:ext cx="925200" cy="31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Franklin Gothic"/>
                <a:ea typeface="Franklin Gothic"/>
                <a:cs typeface="Franklin Gothic"/>
                <a:sym typeface="Franklin Gothic"/>
              </a:rPr>
              <a:t>Magazine Release</a:t>
            </a:r>
            <a:endParaRPr sz="1000">
              <a:latin typeface="Franklin Gothic"/>
              <a:ea typeface="Franklin Gothic"/>
              <a:cs typeface="Franklin Gothic"/>
              <a:sym typeface="Franklin Gothic"/>
            </a:endParaRPr>
          </a:p>
        </p:txBody>
      </p:sp>
      <p:cxnSp>
        <p:nvCxnSpPr>
          <p:cNvPr id="134" name="Google Shape;134;p19"/>
          <p:cNvCxnSpPr>
            <a:endCxn id="135" idx="2"/>
          </p:cNvCxnSpPr>
          <p:nvPr/>
        </p:nvCxnSpPr>
        <p:spPr>
          <a:xfrm rot="10800000">
            <a:off x="7498013" y="1044275"/>
            <a:ext cx="242400" cy="310500"/>
          </a:xfrm>
          <a:prstGeom prst="straightConnector1">
            <a:avLst/>
          </a:prstGeom>
          <a:noFill/>
          <a:ln cap="flat" cmpd="sng" w="19050">
            <a:solidFill>
              <a:srgbClr val="980000"/>
            </a:solidFill>
            <a:prstDash val="solid"/>
            <a:round/>
            <a:headEnd len="med" w="med" type="none"/>
            <a:tailEnd len="med" w="med" type="none"/>
          </a:ln>
        </p:spPr>
      </p:cxnSp>
      <p:sp>
        <p:nvSpPr>
          <p:cNvPr id="135" name="Google Shape;135;p19"/>
          <p:cNvSpPr txBox="1"/>
          <p:nvPr/>
        </p:nvSpPr>
        <p:spPr>
          <a:xfrm>
            <a:off x="7212263" y="726575"/>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Safety</a:t>
            </a:r>
            <a:endParaRPr sz="1000">
              <a:latin typeface="Franklin Gothic"/>
              <a:ea typeface="Franklin Gothic"/>
              <a:cs typeface="Franklin Gothic"/>
              <a:sym typeface="Franklin Gothic"/>
            </a:endParaRPr>
          </a:p>
        </p:txBody>
      </p:sp>
      <p:cxnSp>
        <p:nvCxnSpPr>
          <p:cNvPr id="136" name="Google Shape;136;p19"/>
          <p:cNvCxnSpPr/>
          <p:nvPr/>
        </p:nvCxnSpPr>
        <p:spPr>
          <a:xfrm>
            <a:off x="6648925" y="3487550"/>
            <a:ext cx="488400" cy="900"/>
          </a:xfrm>
          <a:prstGeom prst="straightConnector1">
            <a:avLst/>
          </a:prstGeom>
          <a:noFill/>
          <a:ln cap="flat" cmpd="sng" w="19050">
            <a:solidFill>
              <a:srgbClr val="980000"/>
            </a:solidFill>
            <a:prstDash val="solid"/>
            <a:round/>
            <a:headEnd len="med" w="med" type="none"/>
            <a:tailEnd len="med" w="med" type="none"/>
          </a:ln>
        </p:spPr>
      </p:cxnSp>
      <p:sp>
        <p:nvSpPr>
          <p:cNvPr id="137" name="Google Shape;137;p19"/>
          <p:cNvSpPr txBox="1"/>
          <p:nvPr/>
        </p:nvSpPr>
        <p:spPr>
          <a:xfrm>
            <a:off x="7156550" y="3359100"/>
            <a:ext cx="9252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Magazine</a:t>
            </a:r>
            <a:endParaRPr sz="1000">
              <a:latin typeface="Franklin Gothic"/>
              <a:ea typeface="Franklin Gothic"/>
              <a:cs typeface="Franklin Gothic"/>
              <a:sym typeface="Franklin Gothic"/>
            </a:endParaRPr>
          </a:p>
        </p:txBody>
      </p:sp>
      <p:cxnSp>
        <p:nvCxnSpPr>
          <p:cNvPr id="138" name="Google Shape;138;p19"/>
          <p:cNvCxnSpPr/>
          <p:nvPr/>
        </p:nvCxnSpPr>
        <p:spPr>
          <a:xfrm flipH="1" rot="10800000">
            <a:off x="5312875" y="1116675"/>
            <a:ext cx="432900" cy="116100"/>
          </a:xfrm>
          <a:prstGeom prst="straightConnector1">
            <a:avLst/>
          </a:prstGeom>
          <a:noFill/>
          <a:ln cap="flat" cmpd="sng" w="19050">
            <a:solidFill>
              <a:srgbClr val="980000"/>
            </a:solidFill>
            <a:prstDash val="solid"/>
            <a:round/>
            <a:headEnd len="med" w="med" type="none"/>
            <a:tailEnd len="med" w="med" type="none"/>
          </a:ln>
        </p:spPr>
      </p:cxnSp>
      <p:sp>
        <p:nvSpPr>
          <p:cNvPr id="139" name="Google Shape;139;p19"/>
          <p:cNvSpPr txBox="1"/>
          <p:nvPr/>
        </p:nvSpPr>
        <p:spPr>
          <a:xfrm>
            <a:off x="4792475" y="1116675"/>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Muzzle</a:t>
            </a:r>
            <a:endParaRPr sz="1000">
              <a:latin typeface="Franklin Gothic"/>
              <a:ea typeface="Franklin Gothic"/>
              <a:cs typeface="Franklin Gothic"/>
              <a:sym typeface="Frankli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0" lang="en" sz="1800">
                <a:solidFill>
                  <a:srgbClr val="FFFFFF"/>
                </a:solidFill>
                <a:latin typeface="Bungee"/>
                <a:ea typeface="Bungee"/>
                <a:cs typeface="Bungee"/>
                <a:sym typeface="Bungee"/>
              </a:rPr>
              <a:t>Part 1 Section 5 - What IS a Striker FIred Pistol?</a:t>
            </a:r>
            <a:endParaRPr/>
          </a:p>
        </p:txBody>
      </p:sp>
      <p:sp>
        <p:nvSpPr>
          <p:cNvPr id="145" name="Google Shape;145;p20"/>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Cutaway of a Striker Fired pistol.</a:t>
            </a:r>
            <a:endParaRPr>
              <a:latin typeface="Arial"/>
              <a:ea typeface="Arial"/>
              <a:cs typeface="Arial"/>
              <a:sym typeface="Arial"/>
            </a:endParaRPr>
          </a:p>
        </p:txBody>
      </p:sp>
      <p:pic>
        <p:nvPicPr>
          <p:cNvPr id="146" name="Google Shape;146;p20"/>
          <p:cNvPicPr preferRelativeResize="0"/>
          <p:nvPr/>
        </p:nvPicPr>
        <p:blipFill>
          <a:blip r:embed="rId3">
            <a:alphaModFix/>
          </a:blip>
          <a:stretch>
            <a:fillRect/>
          </a:stretch>
        </p:blipFill>
        <p:spPr>
          <a:xfrm>
            <a:off x="4615500" y="555150"/>
            <a:ext cx="4528501" cy="4033196"/>
          </a:xfrm>
          <a:prstGeom prst="rect">
            <a:avLst/>
          </a:prstGeom>
          <a:noFill/>
          <a:ln>
            <a:noFill/>
          </a:ln>
        </p:spPr>
      </p:pic>
      <p:cxnSp>
        <p:nvCxnSpPr>
          <p:cNvPr id="147" name="Google Shape;147;p20"/>
          <p:cNvCxnSpPr/>
          <p:nvPr/>
        </p:nvCxnSpPr>
        <p:spPr>
          <a:xfrm flipH="1" rot="10800000">
            <a:off x="7338900" y="738675"/>
            <a:ext cx="299700" cy="478200"/>
          </a:xfrm>
          <a:prstGeom prst="straightConnector1">
            <a:avLst/>
          </a:prstGeom>
          <a:noFill/>
          <a:ln cap="flat" cmpd="sng" w="19050">
            <a:solidFill>
              <a:srgbClr val="980000"/>
            </a:solidFill>
            <a:prstDash val="solid"/>
            <a:round/>
            <a:headEnd len="med" w="med" type="none"/>
            <a:tailEnd len="med" w="med" type="none"/>
          </a:ln>
        </p:spPr>
      </p:cxnSp>
      <p:sp>
        <p:nvSpPr>
          <p:cNvPr id="148" name="Google Shape;148;p20"/>
          <p:cNvSpPr txBox="1"/>
          <p:nvPr/>
        </p:nvSpPr>
        <p:spPr>
          <a:xfrm>
            <a:off x="7563250" y="484000"/>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Striker</a:t>
            </a:r>
            <a:endParaRPr sz="1000">
              <a:latin typeface="Franklin Gothic"/>
              <a:ea typeface="Franklin Gothic"/>
              <a:cs typeface="Franklin Gothic"/>
              <a:sym typeface="Franklin Gothic"/>
            </a:endParaRPr>
          </a:p>
        </p:txBody>
      </p:sp>
      <p:cxnSp>
        <p:nvCxnSpPr>
          <p:cNvPr id="149" name="Google Shape;149;p20"/>
          <p:cNvCxnSpPr/>
          <p:nvPr/>
        </p:nvCxnSpPr>
        <p:spPr>
          <a:xfrm>
            <a:off x="8781675" y="738675"/>
            <a:ext cx="26400" cy="690000"/>
          </a:xfrm>
          <a:prstGeom prst="straightConnector1">
            <a:avLst/>
          </a:prstGeom>
          <a:noFill/>
          <a:ln cap="flat" cmpd="sng" w="19050">
            <a:solidFill>
              <a:srgbClr val="980000"/>
            </a:solidFill>
            <a:prstDash val="solid"/>
            <a:round/>
            <a:headEnd len="med" w="med" type="none"/>
            <a:tailEnd len="med" w="med" type="none"/>
          </a:ln>
        </p:spPr>
      </p:cxnSp>
      <p:sp>
        <p:nvSpPr>
          <p:cNvPr id="150" name="Google Shape;150;p20"/>
          <p:cNvSpPr txBox="1"/>
          <p:nvPr/>
        </p:nvSpPr>
        <p:spPr>
          <a:xfrm>
            <a:off x="8387925" y="320625"/>
            <a:ext cx="8139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Cocking Indicator</a:t>
            </a:r>
            <a:endParaRPr sz="1000">
              <a:latin typeface="Franklin Gothic"/>
              <a:ea typeface="Franklin Gothic"/>
              <a:cs typeface="Franklin Gothic"/>
              <a:sym typeface="Franklin Gothic"/>
            </a:endParaRPr>
          </a:p>
        </p:txBody>
      </p:sp>
      <p:cxnSp>
        <p:nvCxnSpPr>
          <p:cNvPr id="151" name="Google Shape;151;p20"/>
          <p:cNvCxnSpPr>
            <a:stCxn id="152" idx="0"/>
          </p:cNvCxnSpPr>
          <p:nvPr/>
        </p:nvCxnSpPr>
        <p:spPr>
          <a:xfrm flipH="1" rot="10800000">
            <a:off x="6786375" y="2458875"/>
            <a:ext cx="6300" cy="462600"/>
          </a:xfrm>
          <a:prstGeom prst="straightConnector1">
            <a:avLst/>
          </a:prstGeom>
          <a:noFill/>
          <a:ln cap="flat" cmpd="sng" w="19050">
            <a:solidFill>
              <a:srgbClr val="980000"/>
            </a:solidFill>
            <a:prstDash val="solid"/>
            <a:round/>
            <a:headEnd len="med" w="med" type="none"/>
            <a:tailEnd len="med" w="med" type="none"/>
          </a:ln>
        </p:spPr>
      </p:cxnSp>
      <p:sp>
        <p:nvSpPr>
          <p:cNvPr id="152" name="Google Shape;152;p20"/>
          <p:cNvSpPr txBox="1"/>
          <p:nvPr/>
        </p:nvSpPr>
        <p:spPr>
          <a:xfrm>
            <a:off x="6500625" y="2921475"/>
            <a:ext cx="5715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Franklin Gothic"/>
                <a:ea typeface="Franklin Gothic"/>
                <a:cs typeface="Franklin Gothic"/>
                <a:sym typeface="Franklin Gothic"/>
              </a:rPr>
              <a:t>Trigger</a:t>
            </a:r>
            <a:endParaRPr sz="1000">
              <a:latin typeface="Franklin Gothic"/>
              <a:ea typeface="Franklin Gothic"/>
              <a:cs typeface="Franklin Gothic"/>
              <a:sym typeface="Frankli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311700" y="60220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solidFill>
                  <a:srgbClr val="FFFFFF"/>
                </a:solidFill>
                <a:latin typeface="Bungee"/>
                <a:ea typeface="Bungee"/>
                <a:cs typeface="Bungee"/>
                <a:sym typeface="Bungee"/>
              </a:rPr>
              <a:t>Part 1 Section 6 - Defining a Pistol’s Action</a:t>
            </a:r>
            <a:endParaRPr sz="1800">
              <a:solidFill>
                <a:srgbClr val="FFFFFF"/>
              </a:solidFill>
              <a:latin typeface="Bungee"/>
              <a:ea typeface="Bungee"/>
              <a:cs typeface="Bungee"/>
              <a:sym typeface="Bungee"/>
            </a:endParaRPr>
          </a:p>
        </p:txBody>
      </p:sp>
      <p:sp>
        <p:nvSpPr>
          <p:cNvPr id="158" name="Google Shape;158;p21"/>
          <p:cNvSpPr txBox="1"/>
          <p:nvPr>
            <p:ph idx="1" type="body"/>
          </p:nvPr>
        </p:nvSpPr>
        <p:spPr>
          <a:xfrm>
            <a:off x="311700" y="1381075"/>
            <a:ext cx="8520600" cy="81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Arial"/>
                <a:ea typeface="Arial"/>
                <a:cs typeface="Arial"/>
                <a:sym typeface="Arial"/>
              </a:rPr>
              <a:t>Handgun / Pistol are general and interchangeable terms.</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a:p>
            <a:pPr indent="0" lvl="0" marL="0" rtl="0" algn="ctr">
              <a:spcBef>
                <a:spcPts val="0"/>
              </a:spcBef>
              <a:spcAft>
                <a:spcPts val="0"/>
              </a:spcAft>
              <a:buNone/>
            </a:pPr>
            <a:r>
              <a:rPr lang="en" sz="1400">
                <a:solidFill>
                  <a:srgbClr val="000000"/>
                </a:solidFill>
                <a:latin typeface="Arial"/>
                <a:ea typeface="Arial"/>
                <a:cs typeface="Arial"/>
                <a:sym typeface="Arial"/>
              </a:rPr>
              <a:t>There are 5 common types of handgun actions, which will be covered below.</a:t>
            </a:r>
            <a:endParaRPr sz="1400">
              <a:solidFill>
                <a:srgbClr val="000000"/>
              </a:solidFill>
              <a:latin typeface="Arial"/>
              <a:ea typeface="Arial"/>
              <a:cs typeface="Arial"/>
              <a:sym typeface="Arial"/>
            </a:endParaRPr>
          </a:p>
          <a:p>
            <a:pPr indent="0" lvl="0" marL="0" marR="0" rtl="0" algn="l">
              <a:lnSpc>
                <a:spcPct val="115000"/>
              </a:lnSpc>
              <a:spcBef>
                <a:spcPts val="0"/>
              </a:spcBef>
              <a:spcAft>
                <a:spcPts val="1600"/>
              </a:spcAft>
              <a:buClr>
                <a:srgbClr val="000000"/>
              </a:buClr>
              <a:buSzPts val="1100"/>
              <a:buFont typeface="Arial"/>
              <a:buNone/>
            </a:pPr>
            <a:r>
              <a:t/>
            </a:r>
            <a:endParaRPr sz="1500">
              <a:solidFill>
                <a:srgbClr val="434343"/>
              </a:solidFill>
            </a:endParaRPr>
          </a:p>
        </p:txBody>
      </p:sp>
      <p:sp>
        <p:nvSpPr>
          <p:cNvPr id="159" name="Google Shape;159;p21"/>
          <p:cNvSpPr txBox="1"/>
          <p:nvPr/>
        </p:nvSpPr>
        <p:spPr>
          <a:xfrm>
            <a:off x="311700" y="2195275"/>
            <a:ext cx="3843900" cy="2948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Single Action Only</a:t>
            </a:r>
            <a:endParaRPr b="1"/>
          </a:p>
          <a:p>
            <a:pPr indent="0" lvl="0" marL="0" rtl="0" algn="l">
              <a:lnSpc>
                <a:spcPct val="115000"/>
              </a:lnSpc>
              <a:spcBef>
                <a:spcPts val="0"/>
              </a:spcBef>
              <a:spcAft>
                <a:spcPts val="0"/>
              </a:spcAft>
              <a:buNone/>
            </a:pPr>
            <a:r>
              <a:rPr lang="en"/>
              <a:t>Single action is as stated; does one thing; release the hammer to fire the gun.</a:t>
            </a:r>
            <a:endParaRPr/>
          </a:p>
          <a:p>
            <a:pPr indent="0" lvl="0" marL="0" rtl="0" algn="l">
              <a:lnSpc>
                <a:spcPct val="115000"/>
              </a:lnSpc>
              <a:spcBef>
                <a:spcPts val="0"/>
              </a:spcBef>
              <a:spcAft>
                <a:spcPts val="0"/>
              </a:spcAft>
              <a:buNone/>
            </a:pPr>
            <a:r>
              <a:rPr lang="en"/>
              <a:t>Hammer has to be cocked back first time before trigger is pulled to fire the cartridge</a:t>
            </a:r>
            <a:r>
              <a:rPr lang="en">
                <a:solidFill>
                  <a:srgbClr val="FF0000"/>
                </a:solidFill>
              </a:rPr>
              <a:t>, </a:t>
            </a:r>
            <a:r>
              <a:rPr lang="en"/>
              <a:t>which is accomplished during the action of racking the slide.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Will not fire when the trigger is pulled unless hammer has been cocked back. External safety is often a prominent feature.</a:t>
            </a:r>
            <a:endParaRPr/>
          </a:p>
          <a:p>
            <a:pPr indent="0" lvl="0" marL="0" rtl="0" algn="l">
              <a:spcBef>
                <a:spcPts val="0"/>
              </a:spcBef>
              <a:spcAft>
                <a:spcPts val="0"/>
              </a:spcAft>
              <a:buNone/>
            </a:pPr>
            <a:r>
              <a:t/>
            </a:r>
            <a:endParaRPr>
              <a:latin typeface="Franklin Gothic"/>
              <a:ea typeface="Franklin Gothic"/>
              <a:cs typeface="Franklin Gothic"/>
              <a:sym typeface="Franklin Gothic"/>
            </a:endParaRPr>
          </a:p>
        </p:txBody>
      </p:sp>
      <p:sp>
        <p:nvSpPr>
          <p:cNvPr id="160" name="Google Shape;160;p21"/>
          <p:cNvSpPr txBox="1"/>
          <p:nvPr/>
        </p:nvSpPr>
        <p:spPr>
          <a:xfrm>
            <a:off x="4988400" y="2195350"/>
            <a:ext cx="3843900" cy="2948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Double Action</a:t>
            </a:r>
            <a:endParaRPr b="1"/>
          </a:p>
          <a:p>
            <a:pPr indent="0" lvl="0" marL="0" rtl="0" algn="l">
              <a:lnSpc>
                <a:spcPct val="115000"/>
              </a:lnSpc>
              <a:spcBef>
                <a:spcPts val="0"/>
              </a:spcBef>
              <a:spcAft>
                <a:spcPts val="0"/>
              </a:spcAft>
              <a:buNone/>
            </a:pPr>
            <a:r>
              <a:rPr lang="en"/>
              <a:t>Double Action triggers do two actions; cock the hammer while pulling the trigger, and then release the hammer once fully pressed.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Can be fired as a single-action if the hammer is cocked prior</a:t>
            </a:r>
            <a:r>
              <a:rPr lang="en">
                <a:solidFill>
                  <a:srgbClr val="FF0000"/>
                </a:solidFill>
              </a:rPr>
              <a:t>, </a:t>
            </a:r>
            <a:r>
              <a:rPr lang="en"/>
              <a:t>which also greatly reduces the force required to pull the trigger. </a:t>
            </a:r>
            <a:r>
              <a:rPr i="1" lang="en"/>
              <a:t>Most revolvers will technically fall under this category.</a:t>
            </a:r>
            <a:endParaRPr i="1">
              <a:latin typeface="Franklin Gothic"/>
              <a:ea typeface="Franklin Gothic"/>
              <a:cs typeface="Franklin Gothic"/>
              <a:sym typeface="Franklin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RA Them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